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7" r:id="rId5"/>
    <p:sldId id="258" r:id="rId6"/>
    <p:sldId id="288" r:id="rId7"/>
    <p:sldId id="259" r:id="rId8"/>
    <p:sldId id="284" r:id="rId9"/>
    <p:sldId id="260" r:id="rId10"/>
    <p:sldId id="290" r:id="rId11"/>
    <p:sldId id="293" r:id="rId12"/>
    <p:sldId id="285" r:id="rId13"/>
    <p:sldId id="286" r:id="rId14"/>
    <p:sldId id="289" r:id="rId15"/>
    <p:sldId id="294" r:id="rId16"/>
    <p:sldId id="291" r:id="rId17"/>
    <p:sldId id="279" r:id="rId18"/>
    <p:sldId id="280" r:id="rId19"/>
    <p:sldId id="283" r:id="rId20"/>
    <p:sldId id="261" r:id="rId21"/>
    <p:sldId id="262" r:id="rId22"/>
    <p:sldId id="263" r:id="rId23"/>
    <p:sldId id="292" r:id="rId24"/>
    <p:sldId id="264" r:id="rId25"/>
    <p:sldId id="266" r:id="rId26"/>
    <p:sldId id="267" r:id="rId27"/>
    <p:sldId id="269" r:id="rId28"/>
    <p:sldId id="270" r:id="rId29"/>
    <p:sldId id="271" r:id="rId30"/>
    <p:sldId id="272" r:id="rId31"/>
    <p:sldId id="273" r:id="rId32"/>
    <p:sldId id="281" r:id="rId33"/>
    <p:sldId id="275" r:id="rId34"/>
    <p:sldId id="276"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2130"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B7DB1-0AD0-4207-BBAC-A99BC1613A83}"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FB83B-C88B-4BD4-8D25-7B28C4399734}" type="slidenum">
              <a:rPr lang="en-GB" smtClean="0"/>
              <a:t>‹#›</a:t>
            </a:fld>
            <a:endParaRPr lang="en-GB"/>
          </a:p>
        </p:txBody>
      </p:sp>
    </p:spTree>
    <p:extLst>
      <p:ext uri="{BB962C8B-B14F-4D97-AF65-F5344CB8AC3E}">
        <p14:creationId xmlns:p14="http://schemas.microsoft.com/office/powerpoint/2010/main" val="186115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06FB83B-C88B-4BD4-8D25-7B28C4399734}" type="slidenum">
              <a:rPr lang="en-GB" smtClean="0"/>
              <a:t>20</a:t>
            </a:fld>
            <a:endParaRPr lang="en-GB"/>
          </a:p>
        </p:txBody>
      </p:sp>
    </p:spTree>
    <p:extLst>
      <p:ext uri="{BB962C8B-B14F-4D97-AF65-F5344CB8AC3E}">
        <p14:creationId xmlns:p14="http://schemas.microsoft.com/office/powerpoint/2010/main" val="2397654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415D-930F-6494-5F47-BA329BD62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4BCF7E-47A1-34E3-87C7-1C05634870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340FD25-83DB-F110-CE40-1D45E1AC3546}"/>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5" name="Footer Placeholder 4">
            <a:extLst>
              <a:ext uri="{FF2B5EF4-FFF2-40B4-BE49-F238E27FC236}">
                <a16:creationId xmlns:a16="http://schemas.microsoft.com/office/drawing/2014/main" id="{6336D2E6-9D0F-DA96-F048-053D66AC17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B9B7DE-892C-0698-62AF-A7E4A996F9B8}"/>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36861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60A66-AB61-3E3E-BD75-F0840945DF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CE5548-0514-7A92-D922-450CF74E8E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EDD230-D346-126B-16C5-457212C52FC3}"/>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5" name="Footer Placeholder 4">
            <a:extLst>
              <a:ext uri="{FF2B5EF4-FFF2-40B4-BE49-F238E27FC236}">
                <a16:creationId xmlns:a16="http://schemas.microsoft.com/office/drawing/2014/main" id="{20B9F194-7635-6203-8A57-11C8448BA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F46613-7C70-D1A2-8585-35BCA388182C}"/>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1027936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18737-88FB-4E22-E20C-D02C52756F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A0283A-AFA8-1B42-9EFC-892E92E62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7E00D4-E2E0-56C3-5559-278909AE7AA9}"/>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5" name="Footer Placeholder 4">
            <a:extLst>
              <a:ext uri="{FF2B5EF4-FFF2-40B4-BE49-F238E27FC236}">
                <a16:creationId xmlns:a16="http://schemas.microsoft.com/office/drawing/2014/main" id="{26FF6C58-AAB3-19A2-F915-49D10C08C5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13CBB8-A507-91B4-6440-5B70F76C03BD}"/>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445822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0206-2633-3296-24B0-FE21CBD22B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34EA3B-0635-381E-629E-824E7CD95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D7EA09-E897-8073-968B-B12303A3C291}"/>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5" name="Footer Placeholder 4">
            <a:extLst>
              <a:ext uri="{FF2B5EF4-FFF2-40B4-BE49-F238E27FC236}">
                <a16:creationId xmlns:a16="http://schemas.microsoft.com/office/drawing/2014/main" id="{C14CB2E1-2AD2-68F1-80B4-7A3CCD761A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709534-6D4E-3021-DDB9-3608E19A3862}"/>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3207974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ACAD-BB13-3E67-09C4-5C6F37D577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428690B-77AE-7ED2-4563-62F3A05209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9E7038-682F-6791-2AB9-32452F448963}"/>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5" name="Footer Placeholder 4">
            <a:extLst>
              <a:ext uri="{FF2B5EF4-FFF2-40B4-BE49-F238E27FC236}">
                <a16:creationId xmlns:a16="http://schemas.microsoft.com/office/drawing/2014/main" id="{1309BDA6-5BFA-B837-5583-82A0C6A078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7A6D57-E712-D34C-9740-389498ED1469}"/>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270018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949F-ECA1-45AF-37F2-F9401E3A20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AB2C3E-7409-469A-2C07-2D4A294936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DA5C81-B269-19B3-2417-68D959411F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441F0D-9C9D-C00C-F5BC-DD1F65CC69AC}"/>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6" name="Footer Placeholder 5">
            <a:extLst>
              <a:ext uri="{FF2B5EF4-FFF2-40B4-BE49-F238E27FC236}">
                <a16:creationId xmlns:a16="http://schemas.microsoft.com/office/drawing/2014/main" id="{8E7AB16E-D1F0-0662-A0EE-78D4CE86B2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0A9721-702D-F5FD-8D6A-6242052147E1}"/>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3995006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57F11-84E0-BDF9-0FBC-522B80769D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15237A-C3F4-4520-BB44-3612AE7CC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1948AC-7F47-6D04-0D59-0A76B6D933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F6A43E-1629-DBAE-9ADE-EE263E3EC8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7B3E1C-3296-153A-9888-50BB34D0F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F37CD7-5C55-92B8-209B-0047ADC6C059}"/>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8" name="Footer Placeholder 7">
            <a:extLst>
              <a:ext uri="{FF2B5EF4-FFF2-40B4-BE49-F238E27FC236}">
                <a16:creationId xmlns:a16="http://schemas.microsoft.com/office/drawing/2014/main" id="{951D0745-1D8D-3951-07AC-A0B9487E79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28ABE9-60BC-AFD4-56F8-FF0F563A8E9B}"/>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416804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60D2B-51D9-F9D7-EF26-3B59D71BF8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F1CCDD-FBA9-2A9F-E90B-B5445057F0CA}"/>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4" name="Footer Placeholder 3">
            <a:extLst>
              <a:ext uri="{FF2B5EF4-FFF2-40B4-BE49-F238E27FC236}">
                <a16:creationId xmlns:a16="http://schemas.microsoft.com/office/drawing/2014/main" id="{ED327AAF-6A29-8292-E318-AC1A50F1A25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2065B1-4535-75F7-167D-DA5598382977}"/>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311977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D25B6-9BBE-C100-63DB-E3C7A073A742}"/>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3" name="Footer Placeholder 2">
            <a:extLst>
              <a:ext uri="{FF2B5EF4-FFF2-40B4-BE49-F238E27FC236}">
                <a16:creationId xmlns:a16="http://schemas.microsoft.com/office/drawing/2014/main" id="{7958E317-21ED-FCF1-AB5C-699CC07EE5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1D95C5-0364-EFD1-8314-CF5F03D3621E}"/>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184475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953B-FD74-43DA-95CA-AFB5B4378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E5E0DB4-93AD-899A-E122-708C14D43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D38E24-479A-D0E6-8496-4E7919B207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29AC2-BBCB-F196-67A9-D1B85C120F83}"/>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6" name="Footer Placeholder 5">
            <a:extLst>
              <a:ext uri="{FF2B5EF4-FFF2-40B4-BE49-F238E27FC236}">
                <a16:creationId xmlns:a16="http://schemas.microsoft.com/office/drawing/2014/main" id="{0527F762-DBCC-4EB5-F142-23AF7814D9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C99104-74E6-9924-4A49-9526354C690B}"/>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356837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5FE0-4EDF-E5D4-A0E1-3DD16F153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1285CB-288B-05FB-6368-65CD0B3844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401897-28B6-1806-FFEF-F8415FD37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F918D7-30D5-0783-305F-C7A8C811FB9A}"/>
              </a:ext>
            </a:extLst>
          </p:cNvPr>
          <p:cNvSpPr>
            <a:spLocks noGrp="1"/>
          </p:cNvSpPr>
          <p:nvPr>
            <p:ph type="dt" sz="half" idx="10"/>
          </p:nvPr>
        </p:nvSpPr>
        <p:spPr/>
        <p:txBody>
          <a:bodyPr/>
          <a:lstStyle/>
          <a:p>
            <a:fld id="{1D034DC9-B935-4B0C-B535-2AA3973B0E16}" type="datetimeFigureOut">
              <a:rPr lang="en-GB" smtClean="0"/>
              <a:t>14/03/2025</a:t>
            </a:fld>
            <a:endParaRPr lang="en-GB"/>
          </a:p>
        </p:txBody>
      </p:sp>
      <p:sp>
        <p:nvSpPr>
          <p:cNvPr id="6" name="Footer Placeholder 5">
            <a:extLst>
              <a:ext uri="{FF2B5EF4-FFF2-40B4-BE49-F238E27FC236}">
                <a16:creationId xmlns:a16="http://schemas.microsoft.com/office/drawing/2014/main" id="{6FE716AA-8C98-7855-53EE-6F6550149C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1E491E-CE89-7C60-3FDF-D8018B564E52}"/>
              </a:ext>
            </a:extLst>
          </p:cNvPr>
          <p:cNvSpPr>
            <a:spLocks noGrp="1"/>
          </p:cNvSpPr>
          <p:nvPr>
            <p:ph type="sldNum" sz="quarter" idx="12"/>
          </p:nvPr>
        </p:nvSpPr>
        <p:spPr/>
        <p:txBody>
          <a:bodyPr/>
          <a:lstStyle/>
          <a:p>
            <a:fld id="{2DA75ED9-0C66-43AA-A477-E1378A69E390}" type="slidenum">
              <a:rPr lang="en-GB" smtClean="0"/>
              <a:t>‹#›</a:t>
            </a:fld>
            <a:endParaRPr lang="en-GB"/>
          </a:p>
        </p:txBody>
      </p:sp>
    </p:spTree>
    <p:extLst>
      <p:ext uri="{BB962C8B-B14F-4D97-AF65-F5344CB8AC3E}">
        <p14:creationId xmlns:p14="http://schemas.microsoft.com/office/powerpoint/2010/main" val="125688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D1E08-FB45-E27B-C7B2-4ABCDD47CB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E2F43A-BADD-FE93-994C-590C96FE6B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804A86-B936-E8B9-1049-92C9F9116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34DC9-B935-4B0C-B535-2AA3973B0E16}" type="datetimeFigureOut">
              <a:rPr lang="en-GB" smtClean="0"/>
              <a:t>14/03/2025</a:t>
            </a:fld>
            <a:endParaRPr lang="en-GB"/>
          </a:p>
        </p:txBody>
      </p:sp>
      <p:sp>
        <p:nvSpPr>
          <p:cNvPr id="5" name="Footer Placeholder 4">
            <a:extLst>
              <a:ext uri="{FF2B5EF4-FFF2-40B4-BE49-F238E27FC236}">
                <a16:creationId xmlns:a16="http://schemas.microsoft.com/office/drawing/2014/main" id="{A1E989DE-75EA-37D6-CCEF-A360536A2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B4E2A1-D89C-030C-30D6-44B6E67863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A75ED9-0C66-43AA-A477-E1378A69E390}" type="slidenum">
              <a:rPr lang="en-GB" smtClean="0"/>
              <a:t>‹#›</a:t>
            </a:fld>
            <a:endParaRPr lang="en-GB"/>
          </a:p>
        </p:txBody>
      </p:sp>
    </p:spTree>
    <p:extLst>
      <p:ext uri="{BB962C8B-B14F-4D97-AF65-F5344CB8AC3E}">
        <p14:creationId xmlns:p14="http://schemas.microsoft.com/office/powerpoint/2010/main" val="120251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4FFA5C-B22E-283D-8D38-A3F10800FEF9}"/>
              </a:ext>
            </a:extLst>
          </p:cNvPr>
          <p:cNvSpPr>
            <a:spLocks noGrp="1"/>
          </p:cNvSpPr>
          <p:nvPr>
            <p:ph type="ctrTitle"/>
          </p:nvPr>
        </p:nvSpPr>
        <p:spPr>
          <a:xfrm>
            <a:off x="982639" y="1012536"/>
            <a:ext cx="4613300" cy="3163224"/>
          </a:xfrm>
        </p:spPr>
        <p:txBody>
          <a:bodyPr anchor="t">
            <a:normAutofit/>
          </a:bodyPr>
          <a:lstStyle/>
          <a:p>
            <a:pPr algn="l"/>
            <a:r>
              <a:rPr lang="en-GB" sz="4800" b="1"/>
              <a:t>Options 2025-2027</a:t>
            </a:r>
          </a:p>
        </p:txBody>
      </p:sp>
      <p:sp>
        <p:nvSpPr>
          <p:cNvPr id="3" name="Subtitle 2">
            <a:extLst>
              <a:ext uri="{FF2B5EF4-FFF2-40B4-BE49-F238E27FC236}">
                <a16:creationId xmlns:a16="http://schemas.microsoft.com/office/drawing/2014/main" id="{DD202903-F952-9331-0E99-57EDB9F39F7E}"/>
              </a:ext>
            </a:extLst>
          </p:cNvPr>
          <p:cNvSpPr>
            <a:spLocks noGrp="1"/>
          </p:cNvSpPr>
          <p:nvPr>
            <p:ph type="subTitle" idx="1"/>
          </p:nvPr>
        </p:nvSpPr>
        <p:spPr>
          <a:xfrm>
            <a:off x="982638" y="4389120"/>
            <a:ext cx="4408228" cy="1192815"/>
          </a:xfrm>
        </p:spPr>
        <p:txBody>
          <a:bodyPr anchor="b">
            <a:noAutofit/>
          </a:bodyPr>
          <a:lstStyle/>
          <a:p>
            <a:pPr algn="l"/>
            <a:r>
              <a:rPr lang="en-GB" sz="6600" b="1"/>
              <a:t>Information for Year 9</a:t>
            </a:r>
          </a:p>
        </p:txBody>
      </p:sp>
      <p:sp>
        <p:nvSpPr>
          <p:cNvPr id="19" name="Rectangle 1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9E8A70-407E-B9B3-6D29-31CCCA547D23}"/>
              </a:ext>
            </a:extLst>
          </p:cNvPr>
          <p:cNvPicPr>
            <a:picLocks noChangeAspect="1"/>
          </p:cNvPicPr>
          <p:nvPr/>
        </p:nvPicPr>
        <p:blipFill rotWithShape="1">
          <a:blip r:embed="rId2"/>
          <a:srcRect/>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3980776848"/>
      </p:ext>
    </p:extLst>
  </p:cSld>
  <p:clrMapOvr>
    <a:masterClrMapping/>
  </p:clrMapOvr>
  <mc:AlternateContent xmlns:mc="http://schemas.openxmlformats.org/markup-compatibility/2006" xmlns:p14="http://schemas.microsoft.com/office/powerpoint/2010/main">
    <mc:Choice Requires="p14">
      <p:transition spd="slow" p14:dur="2000" advTm="14480"/>
    </mc:Choice>
    <mc:Fallback xmlns="">
      <p:transition spd="slow" advTm="1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51B33-4D0B-1803-6030-F834634F2AB3}"/>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latin typeface="Roboto" panose="02000000000000000000" pitchFamily="2" charset="0"/>
                <a:ea typeface="Roboto" panose="02000000000000000000" pitchFamily="2" charset="0"/>
                <a:cs typeface="Roboto" panose="02000000000000000000" pitchFamily="2" charset="0"/>
              </a:rPr>
              <a:t>The process </a:t>
            </a:r>
          </a:p>
        </p:txBody>
      </p:sp>
      <p:sp>
        <p:nvSpPr>
          <p:cNvPr id="3" name="Content Placeholder 2">
            <a:extLst>
              <a:ext uri="{FF2B5EF4-FFF2-40B4-BE49-F238E27FC236}">
                <a16:creationId xmlns:a16="http://schemas.microsoft.com/office/drawing/2014/main" id="{AD0A6087-F41B-4D32-7457-1B4B32995DB6}"/>
              </a:ext>
            </a:extLst>
          </p:cNvPr>
          <p:cNvSpPr>
            <a:spLocks noGrp="1"/>
          </p:cNvSpPr>
          <p:nvPr>
            <p:ph idx="1"/>
          </p:nvPr>
        </p:nvSpPr>
        <p:spPr>
          <a:xfrm>
            <a:off x="4810259" y="649480"/>
            <a:ext cx="6555347" cy="5546047"/>
          </a:xfrm>
        </p:spPr>
        <p:txBody>
          <a:bodyPr anchor="ctr">
            <a:normAutofit/>
          </a:bodyPr>
          <a:lstStyle/>
          <a:p>
            <a:r>
              <a:rPr lang="en-GB" sz="2000" b="1"/>
              <a:t>Forms to be sent out </a:t>
            </a:r>
            <a:r>
              <a:rPr lang="en-GB" sz="2000" b="1">
                <a:highlight>
                  <a:srgbClr val="FFFF00"/>
                </a:highlight>
              </a:rPr>
              <a:t>FRIDAY 14</a:t>
            </a:r>
            <a:r>
              <a:rPr lang="en-GB" sz="2000" b="1" baseline="30000">
                <a:highlight>
                  <a:srgbClr val="FFFF00"/>
                </a:highlight>
              </a:rPr>
              <a:t>TH</a:t>
            </a:r>
            <a:r>
              <a:rPr lang="en-GB" sz="2000" b="1">
                <a:highlight>
                  <a:srgbClr val="FFFF00"/>
                </a:highlight>
              </a:rPr>
              <a:t> MARCH </a:t>
            </a:r>
            <a:r>
              <a:rPr lang="en-GB" sz="2000" b="1"/>
              <a:t>by email to main parent contact</a:t>
            </a:r>
            <a:endParaRPr lang="en-GB" sz="2000" b="1">
              <a:ea typeface="Calibri"/>
              <a:cs typeface="Calibri"/>
            </a:endParaRPr>
          </a:p>
          <a:p>
            <a:r>
              <a:rPr lang="en-GB" sz="2000" b="1"/>
              <a:t>Forms must be returned by MONDAY </a:t>
            </a:r>
            <a:r>
              <a:rPr lang="en-GB" sz="2000" b="1">
                <a:highlight>
                  <a:srgbClr val="FFFF00"/>
                </a:highlight>
              </a:rPr>
              <a:t> 24</a:t>
            </a:r>
            <a:r>
              <a:rPr lang="en-GB" sz="2000" b="1" baseline="30000">
                <a:highlight>
                  <a:srgbClr val="FFFF00"/>
                </a:highlight>
              </a:rPr>
              <a:t>th</a:t>
            </a:r>
            <a:r>
              <a:rPr lang="en-GB" sz="2000" b="1">
                <a:highlight>
                  <a:srgbClr val="FFFF00"/>
                </a:highlight>
              </a:rPr>
              <a:t> MARCH </a:t>
            </a:r>
            <a:r>
              <a:rPr lang="en-GB" sz="2000" b="1"/>
              <a:t>9am.</a:t>
            </a:r>
            <a:endParaRPr lang="en-GB" sz="2000" b="1">
              <a:ea typeface="Calibri"/>
              <a:cs typeface="Calibri"/>
            </a:endParaRPr>
          </a:p>
          <a:p>
            <a:r>
              <a:rPr lang="en-GB" sz="2000" b="1"/>
              <a:t>Forms ARE NOT  first come first served.</a:t>
            </a:r>
            <a:endParaRPr lang="en-GB" sz="2000" b="1">
              <a:ea typeface="Calibri"/>
              <a:cs typeface="Calibri"/>
            </a:endParaRPr>
          </a:p>
          <a:p>
            <a:r>
              <a:rPr lang="en-GB" sz="2000" b="1"/>
              <a:t>Option Blocks will then be built and students will be informed of their choices approximately by the end of MAY</a:t>
            </a:r>
            <a:endParaRPr lang="en-GB" sz="2000" b="1">
              <a:ea typeface="Calibri"/>
              <a:cs typeface="Calibri"/>
            </a:endParaRPr>
          </a:p>
          <a:p>
            <a:r>
              <a:rPr lang="en-GB" sz="2000" b="1"/>
              <a:t>Mr Mussett and Miss Cooper will be discussing with students if there are any issues.</a:t>
            </a:r>
            <a:endParaRPr lang="en-GB" sz="2000" b="1">
              <a:ea typeface="Calibri"/>
              <a:cs typeface="Calibri"/>
            </a:endParaRPr>
          </a:p>
          <a:p>
            <a:r>
              <a:rPr lang="en-GB" sz="2000" b="1"/>
              <a:t>Reserves WILL be used in some cases so please choose carefully as it is impossible to allocate every student their first four preferences. </a:t>
            </a:r>
            <a:endParaRPr lang="en-GB" sz="2000" b="1">
              <a:ea typeface="Calibri"/>
              <a:cs typeface="Calibri"/>
            </a:endParaRPr>
          </a:p>
          <a:p>
            <a:r>
              <a:rPr lang="en-GB" sz="2000" b="1"/>
              <a:t>If there is not enough interest in a course, then it may not be offered</a:t>
            </a:r>
            <a:endParaRPr lang="en-GB" sz="2000" b="1">
              <a:ea typeface="Calibri"/>
              <a:cs typeface="Calibri"/>
            </a:endParaRPr>
          </a:p>
          <a:p>
            <a:r>
              <a:rPr lang="en-GB" sz="2000" b="1">
                <a:ea typeface="Calibri"/>
                <a:cs typeface="Calibri"/>
              </a:rPr>
              <a:t>We withdraw the right to remove subjects from the options process if required</a:t>
            </a:r>
          </a:p>
          <a:p>
            <a:pPr marL="0" indent="0">
              <a:buNone/>
            </a:pPr>
            <a:endParaRPr lang="en-GB" sz="2000">
              <a:ea typeface="Calibri" panose="020F0502020204030204"/>
              <a:cs typeface="Calibri" panose="020F0502020204030204"/>
            </a:endParaRPr>
          </a:p>
        </p:txBody>
      </p:sp>
    </p:spTree>
    <p:extLst>
      <p:ext uri="{BB962C8B-B14F-4D97-AF65-F5344CB8AC3E}">
        <p14:creationId xmlns:p14="http://schemas.microsoft.com/office/powerpoint/2010/main" val="3500141437"/>
      </p:ext>
    </p:extLst>
  </p:cSld>
  <p:clrMapOvr>
    <a:masterClrMapping/>
  </p:clrMapOvr>
  <mc:AlternateContent xmlns:mc="http://schemas.openxmlformats.org/markup-compatibility/2006" xmlns:p14="http://schemas.microsoft.com/office/powerpoint/2010/main">
    <mc:Choice Requires="p14">
      <p:transition spd="slow" p14:dur="2000" advTm="59011"/>
    </mc:Choice>
    <mc:Fallback xmlns="">
      <p:transition spd="slow" advTm="590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56110-E64A-0E48-88A4-075E83388223}"/>
              </a:ext>
            </a:extLst>
          </p:cNvPr>
          <p:cNvSpPr>
            <a:spLocks noGrp="1"/>
          </p:cNvSpPr>
          <p:nvPr>
            <p:ph type="title"/>
          </p:nvPr>
        </p:nvSpPr>
        <p:spPr>
          <a:xfrm>
            <a:off x="1383564" y="348865"/>
            <a:ext cx="9718111" cy="1576446"/>
          </a:xfrm>
        </p:spPr>
        <p:txBody>
          <a:bodyPr anchor="ctr">
            <a:normAutofit/>
          </a:bodyPr>
          <a:lstStyle/>
          <a:p>
            <a:r>
              <a:rPr lang="en-GB" sz="4000" b="1">
                <a:solidFill>
                  <a:srgbClr val="FFFFFF"/>
                </a:solidFill>
                <a:latin typeface="Roboto" panose="02000000000000000000" pitchFamily="2" charset="0"/>
                <a:ea typeface="Roboto" panose="02000000000000000000" pitchFamily="2" charset="0"/>
                <a:cs typeface="Roboto" panose="02000000000000000000" pitchFamily="2" charset="0"/>
              </a:rPr>
              <a:t>What does the form look like ?</a:t>
            </a:r>
          </a:p>
        </p:txBody>
      </p:sp>
      <p:sp>
        <p:nvSpPr>
          <p:cNvPr id="9" name="TextBox 8">
            <a:extLst>
              <a:ext uri="{FF2B5EF4-FFF2-40B4-BE49-F238E27FC236}">
                <a16:creationId xmlns:a16="http://schemas.microsoft.com/office/drawing/2014/main" id="{F9F3E00C-E11A-6F42-6650-04749B9B0041}"/>
              </a:ext>
            </a:extLst>
          </p:cNvPr>
          <p:cNvSpPr txBox="1"/>
          <p:nvPr/>
        </p:nvSpPr>
        <p:spPr>
          <a:xfrm>
            <a:off x="9009258" y="2348408"/>
            <a:ext cx="2929197" cy="3841116"/>
          </a:xfrm>
          <a:prstGeom prst="rect">
            <a:avLst/>
          </a:prstGeom>
          <a:noFill/>
        </p:spPr>
        <p:txBody>
          <a:bodyPr wrap="square" rtlCol="0">
            <a:spAutoFit/>
          </a:bodyPr>
          <a:lstStyle/>
          <a:p>
            <a:pPr defTabSz="941832"/>
            <a:r>
              <a:rPr lang="en-GB" sz="2472" b="1" kern="1200">
                <a:solidFill>
                  <a:schemeClr val="tx1"/>
                </a:solidFill>
                <a:latin typeface="+mn-lt"/>
                <a:ea typeface="+mn-ea"/>
                <a:cs typeface="+mn-cs"/>
              </a:rPr>
              <a:t>OPEN </a:t>
            </a:r>
            <a:r>
              <a:rPr lang="en-GB" sz="2472" kern="1200">
                <a:solidFill>
                  <a:schemeClr val="tx1"/>
                </a:solidFill>
                <a:latin typeface="+mn-lt"/>
                <a:ea typeface="+mn-ea"/>
                <a:cs typeface="+mn-cs"/>
              </a:rPr>
              <a:t>choices should be chosen in order of preference.</a:t>
            </a:r>
          </a:p>
          <a:p>
            <a:pPr defTabSz="941832"/>
            <a:r>
              <a:rPr lang="en-GB" sz="2472" b="1" kern="1200">
                <a:solidFill>
                  <a:schemeClr val="tx1"/>
                </a:solidFill>
                <a:latin typeface="+mn-lt"/>
                <a:ea typeface="+mn-ea"/>
                <a:cs typeface="+mn-cs"/>
              </a:rPr>
              <a:t>Please do not leave any choices blank </a:t>
            </a:r>
          </a:p>
          <a:p>
            <a:pPr defTabSz="941832"/>
            <a:r>
              <a:rPr lang="en-US" sz="2400">
                <a:latin typeface="Roboto" panose="02000000000000000000" pitchFamily="2" charset="0"/>
                <a:ea typeface="Roboto" panose="02000000000000000000" pitchFamily="2" charset="0"/>
                <a:cs typeface="Roboto" panose="02000000000000000000" pitchFamily="2" charset="0"/>
              </a:rPr>
              <a:t>A subject may be selected as a reserve for both </a:t>
            </a:r>
            <a:r>
              <a:rPr lang="en-US" sz="2400" b="1">
                <a:latin typeface="Roboto" panose="02000000000000000000" pitchFamily="2" charset="0"/>
                <a:ea typeface="Roboto" panose="02000000000000000000" pitchFamily="2" charset="0"/>
                <a:cs typeface="Roboto" panose="02000000000000000000" pitchFamily="2" charset="0"/>
              </a:rPr>
              <a:t>GUIDED</a:t>
            </a:r>
            <a:r>
              <a:rPr lang="en-US" sz="2400">
                <a:latin typeface="Roboto" panose="02000000000000000000" pitchFamily="2" charset="0"/>
                <a:ea typeface="Roboto" panose="02000000000000000000" pitchFamily="2" charset="0"/>
                <a:cs typeface="Roboto" panose="02000000000000000000" pitchFamily="2" charset="0"/>
              </a:rPr>
              <a:t> and </a:t>
            </a:r>
            <a:r>
              <a:rPr lang="en-US" sz="2400" b="1">
                <a:latin typeface="Roboto" panose="02000000000000000000" pitchFamily="2" charset="0"/>
                <a:ea typeface="Roboto" panose="02000000000000000000" pitchFamily="2" charset="0"/>
                <a:cs typeface="Roboto" panose="02000000000000000000" pitchFamily="2" charset="0"/>
              </a:rPr>
              <a:t>OPEN </a:t>
            </a:r>
          </a:p>
          <a:p>
            <a:pPr defTabSz="941832"/>
            <a:endParaRPr lang="en-GB" sz="2400" b="1"/>
          </a:p>
        </p:txBody>
      </p:sp>
      <p:pic>
        <p:nvPicPr>
          <p:cNvPr id="6" name="Content Placeholder 5">
            <a:extLst>
              <a:ext uri="{FF2B5EF4-FFF2-40B4-BE49-F238E27FC236}">
                <a16:creationId xmlns:a16="http://schemas.microsoft.com/office/drawing/2014/main" id="{3B6D1845-9172-CE25-DBD6-D2BB38C39DDD}"/>
              </a:ext>
            </a:extLst>
          </p:cNvPr>
          <p:cNvPicPr>
            <a:picLocks noChangeAspect="1"/>
          </p:cNvPicPr>
          <p:nvPr/>
        </p:nvPicPr>
        <p:blipFill>
          <a:blip r:embed="rId2"/>
          <a:stretch>
            <a:fillRect/>
          </a:stretch>
        </p:blipFill>
        <p:spPr>
          <a:xfrm>
            <a:off x="644056" y="2731839"/>
            <a:ext cx="7721146" cy="2699101"/>
          </a:xfrm>
          <a:prstGeom prst="rect">
            <a:avLst/>
          </a:prstGeom>
        </p:spPr>
      </p:pic>
      <p:sp>
        <p:nvSpPr>
          <p:cNvPr id="7" name="TextBox 6">
            <a:extLst>
              <a:ext uri="{FF2B5EF4-FFF2-40B4-BE49-F238E27FC236}">
                <a16:creationId xmlns:a16="http://schemas.microsoft.com/office/drawing/2014/main" id="{04F1D047-8E51-7D62-1D03-80F719061E0B}"/>
              </a:ext>
            </a:extLst>
          </p:cNvPr>
          <p:cNvSpPr txBox="1"/>
          <p:nvPr/>
        </p:nvSpPr>
        <p:spPr>
          <a:xfrm>
            <a:off x="836368" y="5805714"/>
            <a:ext cx="10113333" cy="383810"/>
          </a:xfrm>
          <a:prstGeom prst="rect">
            <a:avLst/>
          </a:prstGeom>
          <a:noFill/>
        </p:spPr>
        <p:txBody>
          <a:bodyPr wrap="square" rtlCol="0">
            <a:spAutoFit/>
          </a:bodyPr>
          <a:lstStyle/>
          <a:p>
            <a:pPr defTabSz="941832"/>
            <a:r>
              <a:rPr lang="en-GB" sz="1854" b="1" kern="1200">
                <a:solidFill>
                  <a:schemeClr val="tx1"/>
                </a:solidFill>
                <a:latin typeface="Roboto" panose="02000000000000000000" pitchFamily="2" charset="0"/>
                <a:ea typeface="Roboto" panose="02000000000000000000" pitchFamily="2" charset="0"/>
                <a:cs typeface="Roboto" panose="02000000000000000000" pitchFamily="2" charset="0"/>
              </a:rPr>
              <a:t>After you have submitted your choices, you will receive an email response </a:t>
            </a:r>
            <a:r>
              <a:rPr lang="en-GB" sz="1854" b="1">
                <a:latin typeface="Roboto" panose="02000000000000000000" pitchFamily="2" charset="0"/>
                <a:ea typeface="Roboto" panose="02000000000000000000" pitchFamily="2" charset="0"/>
                <a:cs typeface="Roboto" panose="02000000000000000000" pitchFamily="2" charset="0"/>
              </a:rPr>
              <a:t>confirming these</a:t>
            </a:r>
            <a:r>
              <a:rPr lang="en-GB" sz="1854" kern="1200">
                <a:solidFill>
                  <a:schemeClr val="tx1"/>
                </a:solidFill>
                <a:latin typeface="+mn-lt"/>
                <a:ea typeface="+mn-ea"/>
                <a:cs typeface="+mn-cs"/>
              </a:rPr>
              <a:t>.</a:t>
            </a:r>
            <a:endParaRPr lang="en-GB"/>
          </a:p>
        </p:txBody>
      </p:sp>
    </p:spTree>
    <p:extLst>
      <p:ext uri="{BB962C8B-B14F-4D97-AF65-F5344CB8AC3E}">
        <p14:creationId xmlns:p14="http://schemas.microsoft.com/office/powerpoint/2010/main" val="2486459933"/>
      </p:ext>
    </p:extLst>
  </p:cSld>
  <p:clrMapOvr>
    <a:masterClrMapping/>
  </p:clrMapOvr>
  <mc:AlternateContent xmlns:mc="http://schemas.openxmlformats.org/markup-compatibility/2006" xmlns:p14="http://schemas.microsoft.com/office/powerpoint/2010/main">
    <mc:Choice Requires="p14">
      <p:transition spd="slow" p14:dur="2000" advTm="22804"/>
    </mc:Choice>
    <mc:Fallback xmlns="">
      <p:transition spd="slow" advTm="2280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3C35-E04F-898E-774F-9B8E93778DA9}"/>
              </a:ext>
            </a:extLst>
          </p:cNvPr>
          <p:cNvSpPr>
            <a:spLocks noGrp="1"/>
          </p:cNvSpPr>
          <p:nvPr>
            <p:ph type="title"/>
          </p:nvPr>
        </p:nvSpPr>
        <p:spPr>
          <a:solidFill>
            <a:schemeClr val="accent1">
              <a:lumMod val="50000"/>
            </a:schemeClr>
          </a:solidFill>
        </p:spPr>
        <p:txBody>
          <a:bodyPr/>
          <a:lstStyle/>
          <a:p>
            <a:r>
              <a:rPr lang="en-GB">
                <a:solidFill>
                  <a:srgbClr val="FFFFFF"/>
                </a:solidFill>
                <a:latin typeface="Roboto"/>
                <a:ea typeface="Calibri Light"/>
                <a:cs typeface="Calibri Light"/>
              </a:rPr>
              <a:t>Where can I find the different subjects? </a:t>
            </a:r>
          </a:p>
        </p:txBody>
      </p:sp>
      <p:graphicFrame>
        <p:nvGraphicFramePr>
          <p:cNvPr id="4" name="Content Placeholder 3">
            <a:extLst>
              <a:ext uri="{FF2B5EF4-FFF2-40B4-BE49-F238E27FC236}">
                <a16:creationId xmlns:a16="http://schemas.microsoft.com/office/drawing/2014/main" id="{8EC2FEAA-9C4A-59B2-7C69-0C536E7D7CE4}"/>
              </a:ext>
            </a:extLst>
          </p:cNvPr>
          <p:cNvGraphicFramePr>
            <a:graphicFrameLocks noGrp="1"/>
          </p:cNvGraphicFramePr>
          <p:nvPr>
            <p:ph idx="1"/>
            <p:extLst>
              <p:ext uri="{D42A27DB-BD31-4B8C-83A1-F6EECF244321}">
                <p14:modId xmlns:p14="http://schemas.microsoft.com/office/powerpoint/2010/main" val="162637805"/>
              </p:ext>
            </p:extLst>
          </p:nvPr>
        </p:nvGraphicFramePr>
        <p:xfrm>
          <a:off x="838200" y="1825625"/>
          <a:ext cx="10515595" cy="2382520"/>
        </p:xfrm>
        <a:graphic>
          <a:graphicData uri="http://schemas.openxmlformats.org/drawingml/2006/table">
            <a:tbl>
              <a:tblPr firstRow="1" bandRow="1">
                <a:tableStyleId>{5C22544A-7EE6-4342-B048-85BDC9FD1C3A}</a:tableStyleId>
              </a:tblPr>
              <a:tblGrid>
                <a:gridCol w="2103119">
                  <a:extLst>
                    <a:ext uri="{9D8B030D-6E8A-4147-A177-3AD203B41FA5}">
                      <a16:colId xmlns:a16="http://schemas.microsoft.com/office/drawing/2014/main" val="3764771016"/>
                    </a:ext>
                  </a:extLst>
                </a:gridCol>
                <a:gridCol w="2103119">
                  <a:extLst>
                    <a:ext uri="{9D8B030D-6E8A-4147-A177-3AD203B41FA5}">
                      <a16:colId xmlns:a16="http://schemas.microsoft.com/office/drawing/2014/main" val="688212922"/>
                    </a:ext>
                  </a:extLst>
                </a:gridCol>
                <a:gridCol w="2103119">
                  <a:extLst>
                    <a:ext uri="{9D8B030D-6E8A-4147-A177-3AD203B41FA5}">
                      <a16:colId xmlns:a16="http://schemas.microsoft.com/office/drawing/2014/main" val="2285473036"/>
                    </a:ext>
                  </a:extLst>
                </a:gridCol>
                <a:gridCol w="2103119">
                  <a:extLst>
                    <a:ext uri="{9D8B030D-6E8A-4147-A177-3AD203B41FA5}">
                      <a16:colId xmlns:a16="http://schemas.microsoft.com/office/drawing/2014/main" val="2844612113"/>
                    </a:ext>
                  </a:extLst>
                </a:gridCol>
                <a:gridCol w="2103119">
                  <a:extLst>
                    <a:ext uri="{9D8B030D-6E8A-4147-A177-3AD203B41FA5}">
                      <a16:colId xmlns:a16="http://schemas.microsoft.com/office/drawing/2014/main" val="1761170475"/>
                    </a:ext>
                  </a:extLst>
                </a:gridCol>
              </a:tblGrid>
              <a:tr h="370840">
                <a:tc>
                  <a:txBody>
                    <a:bodyPr/>
                    <a:lstStyle/>
                    <a:p>
                      <a:r>
                        <a:rPr lang="en-GB" err="1"/>
                        <a:t>Heartspace</a:t>
                      </a:r>
                    </a:p>
                  </a:txBody>
                  <a:tcPr/>
                </a:tc>
                <a:tc>
                  <a:txBody>
                    <a:bodyPr/>
                    <a:lstStyle/>
                    <a:p>
                      <a:r>
                        <a:rPr lang="en-GB"/>
                        <a:t>G1</a:t>
                      </a:r>
                    </a:p>
                  </a:txBody>
                  <a:tcPr/>
                </a:tc>
                <a:tc>
                  <a:txBody>
                    <a:bodyPr/>
                    <a:lstStyle/>
                    <a:p>
                      <a:pPr lvl="0">
                        <a:buNone/>
                      </a:pPr>
                      <a:r>
                        <a:rPr lang="en-GB"/>
                        <a:t>G10</a:t>
                      </a:r>
                    </a:p>
                  </a:txBody>
                  <a:tcPr/>
                </a:tc>
                <a:tc>
                  <a:txBody>
                    <a:bodyPr/>
                    <a:lstStyle/>
                    <a:p>
                      <a:r>
                        <a:rPr lang="en-GB"/>
                        <a:t>Hall</a:t>
                      </a:r>
                    </a:p>
                  </a:txBody>
                  <a:tcPr/>
                </a:tc>
                <a:tc>
                  <a:txBody>
                    <a:bodyPr/>
                    <a:lstStyle/>
                    <a:p>
                      <a:pPr lvl="0">
                        <a:buNone/>
                      </a:pPr>
                      <a:r>
                        <a:rPr lang="en-GB"/>
                        <a:t>Library</a:t>
                      </a:r>
                    </a:p>
                  </a:txBody>
                  <a:tcPr/>
                </a:tc>
                <a:extLst>
                  <a:ext uri="{0D108BD9-81ED-4DB2-BD59-A6C34878D82A}">
                    <a16:rowId xmlns:a16="http://schemas.microsoft.com/office/drawing/2014/main" val="2403644303"/>
                  </a:ext>
                </a:extLst>
              </a:tr>
              <a:tr h="370840">
                <a:tc>
                  <a:txBody>
                    <a:bodyPr/>
                    <a:lstStyle/>
                    <a:p>
                      <a:r>
                        <a:rPr lang="en-GB" b="1">
                          <a:latin typeface="Roboto"/>
                        </a:rPr>
                        <a:t>Graphics</a:t>
                      </a:r>
                    </a:p>
                    <a:p>
                      <a:pPr lvl="0">
                        <a:buNone/>
                      </a:pPr>
                      <a:r>
                        <a:rPr lang="en-GB" b="1">
                          <a:latin typeface="Roboto"/>
                        </a:rPr>
                        <a:t>Food Technology</a:t>
                      </a:r>
                    </a:p>
                    <a:p>
                      <a:pPr lvl="0">
                        <a:buNone/>
                      </a:pPr>
                      <a:r>
                        <a:rPr lang="en-GB" b="1">
                          <a:latin typeface="Roboto"/>
                        </a:rPr>
                        <a:t>Resistant Materials</a:t>
                      </a:r>
                    </a:p>
                    <a:p>
                      <a:pPr lvl="0">
                        <a:buNone/>
                      </a:pPr>
                      <a:r>
                        <a:rPr lang="en-GB" b="1">
                          <a:latin typeface="Roboto"/>
                        </a:rPr>
                        <a:t>Art</a:t>
                      </a:r>
                    </a:p>
                    <a:p>
                      <a:pPr lvl="0">
                        <a:buNone/>
                      </a:pPr>
                      <a:r>
                        <a:rPr lang="en-GB" b="1">
                          <a:latin typeface="Roboto"/>
                        </a:rPr>
                        <a:t>Photography</a:t>
                      </a:r>
                    </a:p>
                    <a:p>
                      <a:pPr lvl="0">
                        <a:buNone/>
                      </a:pPr>
                      <a:endParaRPr lang="en-GB" b="1">
                        <a:latin typeface="Roboto"/>
                      </a:endParaRPr>
                    </a:p>
                  </a:txBody>
                  <a:tcPr/>
                </a:tc>
                <a:tc>
                  <a:txBody>
                    <a:bodyPr/>
                    <a:lstStyle/>
                    <a:p>
                      <a:r>
                        <a:rPr lang="en-GB" b="1">
                          <a:latin typeface="Roboto"/>
                        </a:rPr>
                        <a:t>Maths</a:t>
                      </a:r>
                    </a:p>
                    <a:p>
                      <a:pPr lvl="0">
                        <a:buNone/>
                      </a:pPr>
                      <a:r>
                        <a:rPr lang="en-GB" b="1">
                          <a:latin typeface="Roboto"/>
                        </a:rPr>
                        <a:t>Statistics</a:t>
                      </a:r>
                    </a:p>
                    <a:p>
                      <a:pPr lvl="0">
                        <a:buNone/>
                      </a:pPr>
                      <a:r>
                        <a:rPr lang="en-GB" b="1">
                          <a:latin typeface="Roboto"/>
                        </a:rPr>
                        <a:t>English</a:t>
                      </a:r>
                    </a:p>
                    <a:p>
                      <a:pPr lvl="0">
                        <a:buNone/>
                      </a:pPr>
                      <a:r>
                        <a:rPr lang="en-GB" b="1">
                          <a:latin typeface="Roboto"/>
                        </a:rPr>
                        <a:t>Psychology</a:t>
                      </a:r>
                    </a:p>
                  </a:txBody>
                  <a:tcPr/>
                </a:tc>
                <a:tc>
                  <a:txBody>
                    <a:bodyPr/>
                    <a:lstStyle/>
                    <a:p>
                      <a:pPr lvl="0">
                        <a:buNone/>
                      </a:pPr>
                      <a:r>
                        <a:rPr lang="en-GB" b="1">
                          <a:latin typeface="Roboto"/>
                        </a:rPr>
                        <a:t>Science</a:t>
                      </a:r>
                    </a:p>
                    <a:p>
                      <a:pPr lvl="0">
                        <a:buNone/>
                      </a:pPr>
                      <a:r>
                        <a:rPr lang="en-GB" b="1">
                          <a:latin typeface="Roboto"/>
                        </a:rPr>
                        <a:t>PE</a:t>
                      </a:r>
                    </a:p>
                    <a:p>
                      <a:pPr lvl="0">
                        <a:buNone/>
                      </a:pPr>
                      <a:r>
                        <a:rPr lang="en-GB" b="1">
                          <a:latin typeface="Roboto"/>
                        </a:rPr>
                        <a:t>Computer Science </a:t>
                      </a:r>
                    </a:p>
                  </a:txBody>
                  <a:tcPr/>
                </a:tc>
                <a:tc>
                  <a:txBody>
                    <a:bodyPr/>
                    <a:lstStyle/>
                    <a:p>
                      <a:r>
                        <a:rPr lang="en-GB" b="1">
                          <a:latin typeface="Roboto"/>
                        </a:rPr>
                        <a:t>Geography</a:t>
                      </a:r>
                    </a:p>
                    <a:p>
                      <a:pPr lvl="0">
                        <a:buNone/>
                      </a:pPr>
                      <a:r>
                        <a:rPr lang="en-GB" b="1">
                          <a:latin typeface="Roboto"/>
                        </a:rPr>
                        <a:t>History</a:t>
                      </a:r>
                    </a:p>
                    <a:p>
                      <a:pPr lvl="0">
                        <a:buNone/>
                      </a:pPr>
                      <a:r>
                        <a:rPr lang="en-GB" b="1">
                          <a:latin typeface="Roboto"/>
                        </a:rPr>
                        <a:t>Religious Studies</a:t>
                      </a:r>
                    </a:p>
                    <a:p>
                      <a:pPr lvl="0">
                        <a:buNone/>
                      </a:pPr>
                      <a:r>
                        <a:rPr lang="en-GB" b="1">
                          <a:latin typeface="Roboto"/>
                        </a:rPr>
                        <a:t>Spanish</a:t>
                      </a:r>
                    </a:p>
                  </a:txBody>
                  <a:tcPr/>
                </a:tc>
                <a:tc>
                  <a:txBody>
                    <a:bodyPr/>
                    <a:lstStyle/>
                    <a:p>
                      <a:pPr lvl="0">
                        <a:buNone/>
                      </a:pPr>
                      <a:r>
                        <a:rPr lang="en-GB" sz="1800" b="1" i="0" u="none" strike="noStrike" noProof="0">
                          <a:solidFill>
                            <a:srgbClr val="000000"/>
                          </a:solidFill>
                          <a:latin typeface="Roboto"/>
                        </a:rPr>
                        <a:t>Music</a:t>
                      </a:r>
                      <a:endParaRPr lang="en-US" sz="1800" b="0" i="0" u="none" strike="noStrike" noProof="0">
                        <a:solidFill>
                          <a:srgbClr val="000000"/>
                        </a:solidFill>
                        <a:latin typeface="Roboto"/>
                      </a:endParaRPr>
                    </a:p>
                    <a:p>
                      <a:pPr lvl="0">
                        <a:buNone/>
                      </a:pPr>
                      <a:r>
                        <a:rPr lang="en-GB" sz="1800" b="1" i="0" u="none" strike="noStrike" noProof="0">
                          <a:solidFill>
                            <a:srgbClr val="000000"/>
                          </a:solidFill>
                          <a:latin typeface="Roboto"/>
                        </a:rPr>
                        <a:t>Drama</a:t>
                      </a:r>
                    </a:p>
                    <a:p>
                      <a:pPr lvl="0" algn="l">
                        <a:lnSpc>
                          <a:spcPct val="100000"/>
                        </a:lnSpc>
                        <a:spcBef>
                          <a:spcPts val="0"/>
                        </a:spcBef>
                        <a:spcAft>
                          <a:spcPts val="0"/>
                        </a:spcAft>
                        <a:buNone/>
                      </a:pPr>
                      <a:r>
                        <a:rPr lang="en-GB" sz="1800" b="1" i="0" u="none" strike="noStrike" noProof="0">
                          <a:solidFill>
                            <a:srgbClr val="000000"/>
                          </a:solidFill>
                          <a:latin typeface="Roboto"/>
                        </a:rPr>
                        <a:t>Health &amp; Social Care </a:t>
                      </a:r>
                      <a:endParaRPr lang="en-GB" sz="1800" b="0" i="0" u="none" strike="noStrike" noProof="0">
                        <a:solidFill>
                          <a:srgbClr val="000000"/>
                        </a:solidFill>
                        <a:latin typeface="Roboto"/>
                      </a:endParaRPr>
                    </a:p>
                    <a:p>
                      <a:pPr lvl="0">
                        <a:buNone/>
                      </a:pPr>
                      <a:endParaRPr lang="en-GB" sz="1800" b="1" i="0" u="none" strike="noStrike" noProof="0">
                        <a:solidFill>
                          <a:srgbClr val="000000"/>
                        </a:solidFill>
                        <a:latin typeface="Roboto"/>
                      </a:endParaRPr>
                    </a:p>
                  </a:txBody>
                  <a:tcPr/>
                </a:tc>
                <a:extLst>
                  <a:ext uri="{0D108BD9-81ED-4DB2-BD59-A6C34878D82A}">
                    <a16:rowId xmlns:a16="http://schemas.microsoft.com/office/drawing/2014/main" val="1299903134"/>
                  </a:ext>
                </a:extLst>
              </a:tr>
            </a:tbl>
          </a:graphicData>
        </a:graphic>
      </p:graphicFrame>
    </p:spTree>
    <p:extLst>
      <p:ext uri="{BB962C8B-B14F-4D97-AF65-F5344CB8AC3E}">
        <p14:creationId xmlns:p14="http://schemas.microsoft.com/office/powerpoint/2010/main" val="961602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A1411-546E-2AF0-D29A-6F1304051E48}"/>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latin typeface="Roboto" panose="02000000000000000000" pitchFamily="2" charset="0"/>
                <a:ea typeface="Roboto" panose="02000000000000000000" pitchFamily="2" charset="0"/>
                <a:cs typeface="Roboto" panose="02000000000000000000" pitchFamily="2" charset="0"/>
              </a:rPr>
              <a:t>THANK YOU </a:t>
            </a:r>
          </a:p>
        </p:txBody>
      </p:sp>
      <p:sp>
        <p:nvSpPr>
          <p:cNvPr id="3" name="Content Placeholder 2">
            <a:extLst>
              <a:ext uri="{FF2B5EF4-FFF2-40B4-BE49-F238E27FC236}">
                <a16:creationId xmlns:a16="http://schemas.microsoft.com/office/drawing/2014/main" id="{E8939A24-5EEB-CD2E-6299-8018B1A18149}"/>
              </a:ext>
            </a:extLst>
          </p:cNvPr>
          <p:cNvSpPr>
            <a:spLocks noGrp="1"/>
          </p:cNvSpPr>
          <p:nvPr>
            <p:ph idx="1"/>
          </p:nvPr>
        </p:nvSpPr>
        <p:spPr>
          <a:xfrm>
            <a:off x="4810259" y="649480"/>
            <a:ext cx="6555347" cy="5546047"/>
          </a:xfrm>
        </p:spPr>
        <p:txBody>
          <a:bodyPr anchor="ctr">
            <a:normAutofit/>
          </a:bodyPr>
          <a:lstStyle/>
          <a:p>
            <a:r>
              <a:rPr lang="en-GB" sz="3200" b="1">
                <a:latin typeface="Roboto"/>
                <a:ea typeface="Roboto"/>
                <a:cs typeface="Roboto"/>
              </a:rPr>
              <a:t>Mr Mussett and Miss Cooper will be coming to form groups next week to answer any questions </a:t>
            </a:r>
          </a:p>
          <a:p>
            <a:r>
              <a:rPr lang="en-GB" sz="3200" b="1">
                <a:latin typeface="Arial"/>
                <a:ea typeface="Roboto"/>
                <a:cs typeface="Roboto"/>
              </a:rPr>
              <a:t>Staff will be available until 7pm in the Hall, </a:t>
            </a:r>
            <a:r>
              <a:rPr lang="en-GB" sz="3200" b="1" err="1">
                <a:latin typeface="Arial"/>
                <a:ea typeface="Roboto"/>
                <a:cs typeface="Roboto"/>
              </a:rPr>
              <a:t>Heartspace</a:t>
            </a:r>
            <a:r>
              <a:rPr lang="en-GB" sz="3200" b="1">
                <a:latin typeface="Arial"/>
                <a:ea typeface="Roboto"/>
                <a:cs typeface="Roboto"/>
              </a:rPr>
              <a:t>, Library, U10 and G1 to discuss the subjects on offer </a:t>
            </a:r>
          </a:p>
        </p:txBody>
      </p:sp>
    </p:spTree>
    <p:extLst>
      <p:ext uri="{BB962C8B-B14F-4D97-AF65-F5344CB8AC3E}">
        <p14:creationId xmlns:p14="http://schemas.microsoft.com/office/powerpoint/2010/main" val="275586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8906-E087-9EF9-12DC-2BDB30E66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D438F-7C33-3D6C-4412-3744D5CDFE0E}"/>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English CORE   </a:t>
            </a:r>
          </a:p>
        </p:txBody>
      </p:sp>
      <p:sp>
        <p:nvSpPr>
          <p:cNvPr id="4" name="Text Placeholder 3">
            <a:extLst>
              <a:ext uri="{FF2B5EF4-FFF2-40B4-BE49-F238E27FC236}">
                <a16:creationId xmlns:a16="http://schemas.microsoft.com/office/drawing/2014/main" id="{88E42C70-44B0-A444-B8A8-08893F21EB11}"/>
              </a:ext>
            </a:extLst>
          </p:cNvPr>
          <p:cNvSpPr>
            <a:spLocks noGrp="1"/>
          </p:cNvSpPr>
          <p:nvPr>
            <p:ph type="body" idx="1"/>
          </p:nvPr>
        </p:nvSpPr>
        <p:spPr>
          <a:xfrm>
            <a:off x="188077" y="1500689"/>
            <a:ext cx="5157787" cy="823912"/>
          </a:xfrm>
        </p:spPr>
        <p:txBody>
          <a:bodyPr>
            <a:normAutofit/>
          </a:bodyPr>
          <a:lstStyle/>
          <a:p>
            <a:r>
              <a:rPr lang="en-GB" sz="3200"/>
              <a:t>Who to speak to: - Mrs Gill</a:t>
            </a:r>
            <a:endParaRPr lang="en-GB" sz="3200">
              <a:cs typeface="Calibri"/>
            </a:endParaRPr>
          </a:p>
        </p:txBody>
      </p:sp>
      <p:sp>
        <p:nvSpPr>
          <p:cNvPr id="3" name="TextBox 2">
            <a:extLst>
              <a:ext uri="{FF2B5EF4-FFF2-40B4-BE49-F238E27FC236}">
                <a16:creationId xmlns:a16="http://schemas.microsoft.com/office/drawing/2014/main" id="{A48066E6-859A-3462-71E4-CF40A9FF9D19}"/>
              </a:ext>
            </a:extLst>
          </p:cNvPr>
          <p:cNvSpPr txBox="1"/>
          <p:nvPr/>
        </p:nvSpPr>
        <p:spPr>
          <a:xfrm>
            <a:off x="318835" y="2509731"/>
            <a:ext cx="5222278" cy="390876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cs typeface="Calibri"/>
              </a:rPr>
              <a:t>English Language- Pearsons Edexcel</a:t>
            </a:r>
            <a:endParaRPr lang="en-US" sz="2800">
              <a:cs typeface="Calibri" panose="020F0502020204030204"/>
            </a:endParaRPr>
          </a:p>
          <a:p>
            <a:r>
              <a:rPr lang="en-GB" sz="2400" b="1" i="1">
                <a:ea typeface="Calibri"/>
                <a:cs typeface="Calibri" panose="020F0502020204030204"/>
              </a:rPr>
              <a:t>What will I learn about?</a:t>
            </a:r>
          </a:p>
          <a:p>
            <a:pPr marL="457200" indent="-457200">
              <a:buFont typeface="Arial"/>
              <a:buChar char="•"/>
            </a:pPr>
            <a:r>
              <a:rPr lang="en-GB" sz="2400">
                <a:ea typeface="Calibri"/>
                <a:cs typeface="Calibri" panose="020F0502020204030204"/>
              </a:rPr>
              <a:t>Analysing language and techniques</a:t>
            </a:r>
          </a:p>
          <a:p>
            <a:pPr marL="457200" indent="-457200">
              <a:buFont typeface="Arial"/>
              <a:buChar char="•"/>
            </a:pPr>
            <a:r>
              <a:rPr lang="en-GB" sz="2400">
                <a:ea typeface="Calibri"/>
                <a:cs typeface="Calibri" panose="020F0502020204030204"/>
              </a:rPr>
              <a:t>Exploring different structural choices</a:t>
            </a:r>
          </a:p>
          <a:p>
            <a:pPr marL="457200" indent="-457200">
              <a:buFont typeface="Arial"/>
              <a:buChar char="•"/>
            </a:pPr>
            <a:r>
              <a:rPr lang="en-GB" sz="2400">
                <a:ea typeface="Calibri"/>
                <a:cs typeface="Calibri" panose="020F0502020204030204"/>
              </a:rPr>
              <a:t>Creative writing</a:t>
            </a:r>
          </a:p>
          <a:p>
            <a:r>
              <a:rPr lang="en-GB" sz="2400" b="1" i="1">
                <a:ea typeface="Calibri"/>
                <a:cs typeface="Calibri" panose="020F0502020204030204"/>
              </a:rPr>
              <a:t>How will I be assessed?</a:t>
            </a:r>
            <a:endParaRPr lang="en-GB" sz="2400">
              <a:ea typeface="Calibri"/>
              <a:cs typeface="Calibri" panose="020F0502020204030204"/>
            </a:endParaRPr>
          </a:p>
          <a:p>
            <a:pPr marL="457200" indent="-457200">
              <a:buFont typeface="Arial"/>
              <a:buChar char="•"/>
            </a:pPr>
            <a:r>
              <a:rPr lang="en-GB" sz="2400">
                <a:ea typeface="Calibri"/>
                <a:cs typeface="Calibri" panose="020F0502020204030204"/>
              </a:rPr>
              <a:t>Paper 1- Fiction (50%)</a:t>
            </a:r>
          </a:p>
          <a:p>
            <a:pPr marL="457200" indent="-457200">
              <a:buFont typeface="Arial"/>
              <a:buChar char="•"/>
            </a:pPr>
            <a:r>
              <a:rPr lang="en-GB" sz="2400">
                <a:ea typeface="Calibri"/>
                <a:cs typeface="Calibri" panose="020F0502020204030204"/>
              </a:rPr>
              <a:t>Paper 2- Non Fiction (50%)</a:t>
            </a:r>
          </a:p>
          <a:p>
            <a:pPr marL="457200" indent="-457200">
              <a:buFont typeface="Arial"/>
              <a:buChar char="•"/>
            </a:pPr>
            <a:r>
              <a:rPr lang="en-GB" sz="2400">
                <a:ea typeface="Calibri"/>
                <a:cs typeface="Calibri" panose="020F0502020204030204"/>
              </a:rPr>
              <a:t>Spoken Language</a:t>
            </a:r>
          </a:p>
        </p:txBody>
      </p:sp>
      <p:sp>
        <p:nvSpPr>
          <p:cNvPr id="8" name="TextBox 7">
            <a:extLst>
              <a:ext uri="{FF2B5EF4-FFF2-40B4-BE49-F238E27FC236}">
                <a16:creationId xmlns:a16="http://schemas.microsoft.com/office/drawing/2014/main" id="{AFDD2856-FA65-44D1-8666-6BB093E9343C}"/>
              </a:ext>
            </a:extLst>
          </p:cNvPr>
          <p:cNvSpPr txBox="1"/>
          <p:nvPr/>
        </p:nvSpPr>
        <p:spPr>
          <a:xfrm>
            <a:off x="5741469" y="2018841"/>
            <a:ext cx="4812803" cy="427809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cs typeface="Calibri"/>
              </a:rPr>
              <a:t>English Language- Pearsons Edexcel</a:t>
            </a:r>
            <a:endParaRPr lang="en-US" sz="2800">
              <a:cs typeface="Calibri" panose="020F0502020204030204"/>
            </a:endParaRPr>
          </a:p>
          <a:p>
            <a:r>
              <a:rPr lang="en-GB" sz="2400" b="1" i="1">
                <a:cs typeface="Calibri" panose="020F0502020204030204"/>
              </a:rPr>
              <a:t>What will I learn about?</a:t>
            </a:r>
            <a:endParaRPr lang="en-GB"/>
          </a:p>
          <a:p>
            <a:pPr marL="342900" indent="-342900">
              <a:buFont typeface="Arial"/>
              <a:buChar char="•"/>
            </a:pPr>
            <a:r>
              <a:rPr lang="en-GB" sz="2400">
                <a:ea typeface="Calibri"/>
                <a:cs typeface="Calibri" panose="020F0502020204030204"/>
              </a:rPr>
              <a:t>Plot and context</a:t>
            </a:r>
          </a:p>
          <a:p>
            <a:pPr marL="342900" indent="-342900">
              <a:buFont typeface="Arial"/>
              <a:buChar char="•"/>
            </a:pPr>
            <a:r>
              <a:rPr lang="en-GB" sz="2400">
                <a:ea typeface="Calibri"/>
                <a:cs typeface="Calibri" panose="020F0502020204030204"/>
              </a:rPr>
              <a:t>Theme</a:t>
            </a:r>
          </a:p>
          <a:p>
            <a:pPr marL="342900" indent="-342900">
              <a:buFont typeface="Arial"/>
              <a:buChar char="•"/>
            </a:pPr>
            <a:r>
              <a:rPr lang="en-GB" sz="2400">
                <a:ea typeface="Calibri"/>
                <a:cs typeface="Calibri" panose="020F0502020204030204"/>
              </a:rPr>
              <a:t>Character</a:t>
            </a:r>
          </a:p>
          <a:p>
            <a:r>
              <a:rPr lang="en-GB" sz="2400" b="1" i="1">
                <a:ea typeface="Calibri"/>
                <a:cs typeface="Calibri" panose="020F0502020204030204"/>
              </a:rPr>
              <a:t>How will I be assessed?</a:t>
            </a:r>
            <a:endParaRPr lang="en-GB" sz="2400">
              <a:ea typeface="Calibri"/>
              <a:cs typeface="Calibri" panose="020F0502020204030204"/>
            </a:endParaRPr>
          </a:p>
          <a:p>
            <a:pPr marL="457200" indent="-457200">
              <a:buFont typeface="Arial,Sans-Serif"/>
              <a:buChar char="•"/>
            </a:pPr>
            <a:r>
              <a:rPr lang="en-GB" sz="2400">
                <a:ea typeface="Calibri"/>
                <a:cs typeface="Calibri" panose="020F0502020204030204"/>
              </a:rPr>
              <a:t>Paper 1- Macbeth and An Inspector Calls/ Coram Boy (50%)</a:t>
            </a:r>
            <a:endParaRPr lang="en-US" sz="2400">
              <a:ea typeface="Calibri"/>
              <a:cs typeface="Calibri" panose="020F0502020204030204"/>
            </a:endParaRPr>
          </a:p>
          <a:p>
            <a:pPr marL="457200" indent="-457200">
              <a:buFont typeface="Arial"/>
              <a:buChar char="•"/>
            </a:pPr>
            <a:r>
              <a:rPr lang="en-GB" sz="2400">
                <a:ea typeface="Calibri"/>
                <a:cs typeface="Calibri" panose="020F0502020204030204"/>
              </a:rPr>
              <a:t>Paper 2- Poetry and A Christmas Carol (50%)</a:t>
            </a:r>
            <a:endParaRPr lang="en-GB">
              <a:ea typeface="Calibri"/>
              <a:cs typeface="Calibri" panose="020F0502020204030204"/>
            </a:endParaRPr>
          </a:p>
        </p:txBody>
      </p:sp>
      <p:pic>
        <p:nvPicPr>
          <p:cNvPr id="15" name="Picture 14" descr="A Christmas Carol: Deluxe Slipcase Edition: 25 (Arcturus Silkbound  Classics): Amazon.co.uk: Charles Dickens: 9781784282875: Books">
            <a:extLst>
              <a:ext uri="{FF2B5EF4-FFF2-40B4-BE49-F238E27FC236}">
                <a16:creationId xmlns:a16="http://schemas.microsoft.com/office/drawing/2014/main" id="{8C4E6244-5733-B2E4-E956-AFE4EC39454F}"/>
              </a:ext>
            </a:extLst>
          </p:cNvPr>
          <p:cNvPicPr>
            <a:picLocks noChangeAspect="1"/>
          </p:cNvPicPr>
          <p:nvPr/>
        </p:nvPicPr>
        <p:blipFill>
          <a:blip r:embed="rId2"/>
          <a:stretch>
            <a:fillRect/>
          </a:stretch>
        </p:blipFill>
        <p:spPr>
          <a:xfrm>
            <a:off x="10788818" y="4842711"/>
            <a:ext cx="1021683" cy="1834817"/>
          </a:xfrm>
          <a:prstGeom prst="rect">
            <a:avLst/>
          </a:prstGeom>
        </p:spPr>
      </p:pic>
      <p:pic>
        <p:nvPicPr>
          <p:cNvPr id="16" name="Picture 15" descr="Macbeth">
            <a:extLst>
              <a:ext uri="{FF2B5EF4-FFF2-40B4-BE49-F238E27FC236}">
                <a16:creationId xmlns:a16="http://schemas.microsoft.com/office/drawing/2014/main" id="{E1D746FB-84FD-E23E-779E-B3FF1F6BE62E}"/>
              </a:ext>
            </a:extLst>
          </p:cNvPr>
          <p:cNvPicPr>
            <a:picLocks noChangeAspect="1"/>
          </p:cNvPicPr>
          <p:nvPr/>
        </p:nvPicPr>
        <p:blipFill>
          <a:blip r:embed="rId3"/>
          <a:stretch>
            <a:fillRect/>
          </a:stretch>
        </p:blipFill>
        <p:spPr>
          <a:xfrm>
            <a:off x="10727906" y="3002882"/>
            <a:ext cx="1143502" cy="1684421"/>
          </a:xfrm>
          <a:prstGeom prst="rect">
            <a:avLst/>
          </a:prstGeom>
        </p:spPr>
      </p:pic>
      <p:pic>
        <p:nvPicPr>
          <p:cNvPr id="18" name="Picture 17" descr="An Inspector Calls and Other Plays">
            <a:extLst>
              <a:ext uri="{FF2B5EF4-FFF2-40B4-BE49-F238E27FC236}">
                <a16:creationId xmlns:a16="http://schemas.microsoft.com/office/drawing/2014/main" id="{E0F5EE34-97E0-4B84-FD14-D5F45B68F26E}"/>
              </a:ext>
            </a:extLst>
          </p:cNvPr>
          <p:cNvPicPr>
            <a:picLocks noChangeAspect="1"/>
          </p:cNvPicPr>
          <p:nvPr/>
        </p:nvPicPr>
        <p:blipFill>
          <a:blip r:embed="rId4"/>
          <a:stretch>
            <a:fillRect/>
          </a:stretch>
        </p:blipFill>
        <p:spPr>
          <a:xfrm>
            <a:off x="9314614" y="164732"/>
            <a:ext cx="1144003" cy="1729540"/>
          </a:xfrm>
          <a:prstGeom prst="rect">
            <a:avLst/>
          </a:prstGeom>
        </p:spPr>
      </p:pic>
      <p:pic>
        <p:nvPicPr>
          <p:cNvPr id="5" name="Picture 4" descr="Coram Boy: The award-winning modern classic of children's historical ...">
            <a:extLst>
              <a:ext uri="{FF2B5EF4-FFF2-40B4-BE49-F238E27FC236}">
                <a16:creationId xmlns:a16="http://schemas.microsoft.com/office/drawing/2014/main" id="{AD261C7F-96DF-1C51-26EF-BDAE67E2EBFA}"/>
              </a:ext>
            </a:extLst>
          </p:cNvPr>
          <p:cNvPicPr>
            <a:picLocks noChangeAspect="1"/>
          </p:cNvPicPr>
          <p:nvPr/>
        </p:nvPicPr>
        <p:blipFill>
          <a:blip r:embed="rId5"/>
          <a:stretch>
            <a:fillRect/>
          </a:stretch>
        </p:blipFill>
        <p:spPr>
          <a:xfrm>
            <a:off x="10729277" y="735330"/>
            <a:ext cx="1259205" cy="1902460"/>
          </a:xfrm>
          <a:prstGeom prst="rect">
            <a:avLst/>
          </a:prstGeom>
        </p:spPr>
      </p:pic>
    </p:spTree>
    <p:extLst>
      <p:ext uri="{BB962C8B-B14F-4D97-AF65-F5344CB8AC3E}">
        <p14:creationId xmlns:p14="http://schemas.microsoft.com/office/powerpoint/2010/main" val="2911658972"/>
      </p:ext>
    </p:extLst>
  </p:cSld>
  <p:clrMapOvr>
    <a:masterClrMapping/>
  </p:clrMapOvr>
  <mc:AlternateContent xmlns:mc="http://schemas.openxmlformats.org/markup-compatibility/2006" xmlns:p14="http://schemas.microsoft.com/office/powerpoint/2010/main">
    <mc:Choice Requires="p14">
      <p:transition spd="slow" p14:dur="2000" advTm="17325"/>
    </mc:Choice>
    <mc:Fallback xmlns="">
      <p:transition spd="slow" advTm="1732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8906-E087-9EF9-12DC-2BDB30E66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D438F-7C33-3D6C-4412-3744D5CDFE0E}"/>
              </a:ext>
            </a:extLst>
          </p:cNvPr>
          <p:cNvSpPr>
            <a:spLocks noGrp="1"/>
          </p:cNvSpPr>
          <p:nvPr>
            <p:ph type="title"/>
          </p:nvPr>
        </p:nvSpPr>
        <p:spPr>
          <a:xfrm>
            <a:off x="1016483" y="365125"/>
            <a:ext cx="10338905" cy="1325563"/>
          </a:xfrm>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Maths  CORE   </a:t>
            </a:r>
          </a:p>
        </p:txBody>
      </p:sp>
      <p:sp>
        <p:nvSpPr>
          <p:cNvPr id="4" name="Text Placeholder 3">
            <a:extLst>
              <a:ext uri="{FF2B5EF4-FFF2-40B4-BE49-F238E27FC236}">
                <a16:creationId xmlns:a16="http://schemas.microsoft.com/office/drawing/2014/main" id="{88E42C70-44B0-A444-B8A8-08893F21EB11}"/>
              </a:ext>
            </a:extLst>
          </p:cNvPr>
          <p:cNvSpPr>
            <a:spLocks noGrp="1"/>
          </p:cNvSpPr>
          <p:nvPr>
            <p:ph type="body" idx="1"/>
          </p:nvPr>
        </p:nvSpPr>
        <p:spPr>
          <a:xfrm>
            <a:off x="276424" y="1500689"/>
            <a:ext cx="5069440" cy="823912"/>
          </a:xfrm>
        </p:spPr>
        <p:txBody>
          <a:bodyPr>
            <a:normAutofit/>
          </a:bodyPr>
          <a:lstStyle/>
          <a:p>
            <a:r>
              <a:rPr lang="en-GB" sz="3200"/>
              <a:t>Who to speak to: - Mr Hayes</a:t>
            </a:r>
            <a:endParaRPr lang="en-GB" sz="3200">
              <a:cs typeface="Calibri"/>
            </a:endParaRPr>
          </a:p>
        </p:txBody>
      </p:sp>
      <p:sp>
        <p:nvSpPr>
          <p:cNvPr id="5" name="TextBox 4">
            <a:extLst>
              <a:ext uri="{FF2B5EF4-FFF2-40B4-BE49-F238E27FC236}">
                <a16:creationId xmlns:a16="http://schemas.microsoft.com/office/drawing/2014/main" id="{40160A1A-DCE4-7C14-7DD2-C9B9A7AF3A33}"/>
              </a:ext>
            </a:extLst>
          </p:cNvPr>
          <p:cNvSpPr txBox="1"/>
          <p:nvPr/>
        </p:nvSpPr>
        <p:spPr>
          <a:xfrm>
            <a:off x="6002268" y="3196255"/>
            <a:ext cx="4377634"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i="1">
                <a:ea typeface="Calibri"/>
                <a:cs typeface="Calibri"/>
              </a:rPr>
              <a:t>How will I be assessed?</a:t>
            </a:r>
            <a:endParaRPr lang="en-GB" sz="2400">
              <a:ea typeface="Calibri"/>
              <a:cs typeface="Calibri"/>
            </a:endParaRPr>
          </a:p>
          <a:p>
            <a:r>
              <a:rPr lang="en-GB" sz="2400">
                <a:ea typeface="Calibri"/>
                <a:cs typeface="Calibri"/>
              </a:rPr>
              <a:t>Three 1 and ½ hour papers, equally weighted:</a:t>
            </a:r>
          </a:p>
          <a:p>
            <a:pPr marL="457200" indent="-457200">
              <a:buFont typeface="Arial,Sans-Serif"/>
              <a:buChar char="•"/>
            </a:pPr>
            <a:r>
              <a:rPr lang="en-GB" sz="2400">
                <a:ea typeface="Calibri"/>
                <a:cs typeface="Calibri"/>
              </a:rPr>
              <a:t>Paper 1- Non-calculator</a:t>
            </a:r>
            <a:endParaRPr lang="en-US" sz="2400">
              <a:ea typeface="Calibri"/>
              <a:cs typeface="Calibri"/>
            </a:endParaRPr>
          </a:p>
          <a:p>
            <a:pPr marL="457200" indent="-457200">
              <a:buFont typeface="Arial,Sans-Serif"/>
              <a:buChar char="•"/>
            </a:pPr>
            <a:r>
              <a:rPr lang="en-GB" sz="2400">
                <a:ea typeface="Calibri"/>
                <a:cs typeface="Calibri"/>
              </a:rPr>
              <a:t>Paper 2- Calculator</a:t>
            </a:r>
            <a:endParaRPr lang="en-US" sz="2400">
              <a:ea typeface="Calibri"/>
              <a:cs typeface="Calibri"/>
            </a:endParaRPr>
          </a:p>
          <a:p>
            <a:pPr marL="457200" indent="-457200">
              <a:buFont typeface="Arial,Sans-Serif"/>
              <a:buChar char="•"/>
            </a:pPr>
            <a:r>
              <a:rPr lang="en-US" sz="2400">
                <a:ea typeface="Calibri"/>
                <a:cs typeface="Calibri"/>
              </a:rPr>
              <a:t>Paper 3- Calculator</a:t>
            </a:r>
            <a:endParaRPr lang="en-GB" sz="2400">
              <a:ea typeface="Calibri"/>
              <a:cs typeface="Calibri"/>
            </a:endParaRPr>
          </a:p>
        </p:txBody>
      </p:sp>
      <p:sp>
        <p:nvSpPr>
          <p:cNvPr id="6" name="TextBox 5">
            <a:extLst>
              <a:ext uri="{FF2B5EF4-FFF2-40B4-BE49-F238E27FC236}">
                <a16:creationId xmlns:a16="http://schemas.microsoft.com/office/drawing/2014/main" id="{04B0E6A2-A7DA-7687-824A-B64635C63423}"/>
              </a:ext>
            </a:extLst>
          </p:cNvPr>
          <p:cNvSpPr txBox="1"/>
          <p:nvPr/>
        </p:nvSpPr>
        <p:spPr>
          <a:xfrm>
            <a:off x="413058" y="2557111"/>
            <a:ext cx="4843310" cy="295465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i="1">
                <a:ea typeface="Calibri"/>
                <a:cs typeface="Calibri"/>
              </a:rPr>
              <a:t>What will I learn?</a:t>
            </a:r>
            <a:endParaRPr lang="en-GB" sz="2400">
              <a:ea typeface="Calibri"/>
              <a:cs typeface="Calibri"/>
            </a:endParaRPr>
          </a:p>
          <a:p>
            <a:r>
              <a:rPr lang="en-GB" sz="2400">
                <a:ea typeface="Calibri"/>
                <a:cs typeface="Calibri"/>
              </a:rPr>
              <a:t>Topics from the following headings:</a:t>
            </a:r>
          </a:p>
          <a:p>
            <a:pPr marL="342900" indent="-342900">
              <a:buFont typeface="Arial"/>
              <a:buChar char="•"/>
            </a:pPr>
            <a:r>
              <a:rPr lang="en-GB" sz="2400">
                <a:ea typeface="Calibri"/>
                <a:cs typeface="Calibri"/>
              </a:rPr>
              <a:t>Number</a:t>
            </a:r>
          </a:p>
          <a:p>
            <a:pPr marL="342900" indent="-342900">
              <a:buFont typeface="Arial"/>
              <a:buChar char="•"/>
            </a:pPr>
            <a:r>
              <a:rPr lang="en-GB" sz="2400">
                <a:ea typeface="Calibri"/>
                <a:cs typeface="Calibri"/>
              </a:rPr>
              <a:t>Algebra</a:t>
            </a:r>
          </a:p>
          <a:p>
            <a:pPr marL="342900" indent="-342900">
              <a:buFont typeface="Arial"/>
              <a:buChar char="•"/>
            </a:pPr>
            <a:r>
              <a:rPr lang="en-GB" sz="2400">
                <a:ea typeface="Calibri"/>
                <a:cs typeface="Calibri"/>
              </a:rPr>
              <a:t>Ratio and Proportion</a:t>
            </a:r>
          </a:p>
          <a:p>
            <a:pPr marL="342900" indent="-342900">
              <a:buFont typeface="Arial"/>
              <a:buChar char="•"/>
            </a:pPr>
            <a:r>
              <a:rPr lang="en-GB" sz="2400">
                <a:ea typeface="Calibri"/>
                <a:cs typeface="Calibri"/>
              </a:rPr>
              <a:t>Geometry</a:t>
            </a:r>
          </a:p>
          <a:p>
            <a:pPr marL="342900" indent="-342900">
              <a:buFont typeface="Arial"/>
              <a:buChar char="•"/>
            </a:pPr>
            <a:r>
              <a:rPr lang="en-GB" sz="2400">
                <a:ea typeface="Calibri"/>
                <a:cs typeface="Calibri"/>
              </a:rPr>
              <a:t>Statistics and Probability</a:t>
            </a:r>
          </a:p>
          <a:p>
            <a:pPr marL="285750" indent="-285750">
              <a:buFont typeface="Arial"/>
              <a:buChar char="•"/>
            </a:pPr>
            <a:endParaRPr lang="en-GB">
              <a:ea typeface="Calibri"/>
              <a:cs typeface="Calibri"/>
            </a:endParaRPr>
          </a:p>
        </p:txBody>
      </p:sp>
      <p:sp>
        <p:nvSpPr>
          <p:cNvPr id="7" name="TextBox 6">
            <a:extLst>
              <a:ext uri="{FF2B5EF4-FFF2-40B4-BE49-F238E27FC236}">
                <a16:creationId xmlns:a16="http://schemas.microsoft.com/office/drawing/2014/main" id="{1A0AA3AB-F616-5176-4BDC-8DCCF5C0D853}"/>
              </a:ext>
            </a:extLst>
          </p:cNvPr>
          <p:cNvSpPr txBox="1"/>
          <p:nvPr/>
        </p:nvSpPr>
        <p:spPr>
          <a:xfrm>
            <a:off x="6007446" y="2556584"/>
            <a:ext cx="4377635" cy="46166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ea typeface="Calibri"/>
                <a:cs typeface="Calibri"/>
              </a:rPr>
              <a:t>Course: Edexcel (Pearsons)</a:t>
            </a:r>
          </a:p>
        </p:txBody>
      </p:sp>
    </p:spTree>
    <p:extLst>
      <p:ext uri="{BB962C8B-B14F-4D97-AF65-F5344CB8AC3E}">
        <p14:creationId xmlns:p14="http://schemas.microsoft.com/office/powerpoint/2010/main" val="557327463"/>
      </p:ext>
    </p:extLst>
  </p:cSld>
  <p:clrMapOvr>
    <a:masterClrMapping/>
  </p:clrMapOvr>
  <mc:AlternateContent xmlns:mc="http://schemas.openxmlformats.org/markup-compatibility/2006" xmlns:p14="http://schemas.microsoft.com/office/powerpoint/2010/main">
    <mc:Choice Requires="p14">
      <p:transition spd="slow" p14:dur="2000" advTm="1700"/>
    </mc:Choice>
    <mc:Fallback xmlns="">
      <p:transition spd="slow" advTm="17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8906-E087-9EF9-12DC-2BDB30E66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D438F-7C33-3D6C-4412-3744D5CDFE0E}"/>
              </a:ext>
            </a:extLst>
          </p:cNvPr>
          <p:cNvSpPr>
            <a:spLocks noGrp="1"/>
          </p:cNvSpPr>
          <p:nvPr>
            <p:ph type="title"/>
          </p:nvPr>
        </p:nvSpPr>
        <p:spPr>
          <a:xfrm>
            <a:off x="1016483" y="365125"/>
            <a:ext cx="10338905" cy="1325563"/>
          </a:xfrm>
          <a:solidFill>
            <a:schemeClr val="accent1">
              <a:lumMod val="40000"/>
              <a:lumOff val="60000"/>
            </a:schemeClr>
          </a:solidFill>
        </p:spPr>
        <p:txBody>
          <a:bodyPr/>
          <a:lstStyle/>
          <a:p>
            <a:pPr algn="ctr"/>
            <a:r>
              <a:rPr lang="en-GB" b="1">
                <a:latin typeface="Roboto"/>
                <a:ea typeface="Roboto"/>
                <a:cs typeface="Roboto"/>
              </a:rPr>
              <a:t>Subject – Science  CORE   </a:t>
            </a:r>
            <a:endParaRPr lang="en-GB" b="1">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a:extLst>
              <a:ext uri="{FF2B5EF4-FFF2-40B4-BE49-F238E27FC236}">
                <a16:creationId xmlns:a16="http://schemas.microsoft.com/office/drawing/2014/main" id="{88E42C70-44B0-A444-B8A8-08893F21EB11}"/>
              </a:ext>
            </a:extLst>
          </p:cNvPr>
          <p:cNvSpPr>
            <a:spLocks noGrp="1"/>
          </p:cNvSpPr>
          <p:nvPr>
            <p:ph type="body" idx="1"/>
          </p:nvPr>
        </p:nvSpPr>
        <p:spPr>
          <a:xfrm>
            <a:off x="263286" y="1408723"/>
            <a:ext cx="5923405" cy="823912"/>
          </a:xfrm>
        </p:spPr>
        <p:txBody>
          <a:bodyPr>
            <a:normAutofit/>
          </a:bodyPr>
          <a:lstStyle/>
          <a:p>
            <a:r>
              <a:rPr lang="en-GB" sz="3200"/>
              <a:t>Who to speak to: - Mr Jenkins</a:t>
            </a:r>
            <a:endParaRPr lang="en-GB" sz="3200">
              <a:cs typeface="Calibri"/>
            </a:endParaRPr>
          </a:p>
        </p:txBody>
      </p:sp>
      <p:sp>
        <p:nvSpPr>
          <p:cNvPr id="5" name="TextBox 4">
            <a:extLst>
              <a:ext uri="{FF2B5EF4-FFF2-40B4-BE49-F238E27FC236}">
                <a16:creationId xmlns:a16="http://schemas.microsoft.com/office/drawing/2014/main" id="{40160A1A-DCE4-7C14-7DD2-C9B9A7AF3A33}"/>
              </a:ext>
            </a:extLst>
          </p:cNvPr>
          <p:cNvSpPr txBox="1"/>
          <p:nvPr/>
        </p:nvSpPr>
        <p:spPr>
          <a:xfrm>
            <a:off x="6002268" y="2828393"/>
            <a:ext cx="5441806" cy="378565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i="1">
                <a:ea typeface="Calibri"/>
                <a:cs typeface="Calibri"/>
              </a:rPr>
              <a:t>How will I be assessed?</a:t>
            </a:r>
          </a:p>
          <a:p>
            <a:endParaRPr lang="en-GB" sz="2400" b="1" i="1">
              <a:ea typeface="Calibri"/>
              <a:cs typeface="Calibri"/>
            </a:endParaRPr>
          </a:p>
          <a:p>
            <a:r>
              <a:rPr lang="en-GB" sz="2400" b="1">
                <a:ea typeface="Calibri"/>
                <a:cs typeface="Calibri"/>
              </a:rPr>
              <a:t>Double Science – 2 GCSE's</a:t>
            </a:r>
          </a:p>
          <a:p>
            <a:r>
              <a:rPr lang="en-GB" sz="2400">
                <a:ea typeface="Calibri"/>
                <a:cs typeface="Calibri"/>
              </a:rPr>
              <a:t>Two exams in Biology, Chemistry and Physics each exam is 1 hour 15 minutes </a:t>
            </a:r>
          </a:p>
          <a:p>
            <a:endParaRPr lang="en-GB" sz="2400">
              <a:cs typeface="Calibri"/>
            </a:endParaRPr>
          </a:p>
          <a:p>
            <a:r>
              <a:rPr lang="en-GB" sz="2400" b="1">
                <a:cs typeface="Calibri"/>
              </a:rPr>
              <a:t>Triple Science – 3 GCSE's</a:t>
            </a:r>
          </a:p>
          <a:p>
            <a:r>
              <a:rPr lang="en-GB" sz="2400">
                <a:cs typeface="Calibri"/>
              </a:rPr>
              <a:t>Two exams in Biology, Chemistry and Physics each exam is 1 hour 45 minutes</a:t>
            </a:r>
            <a:endParaRPr lang="en-GB" sz="2400"/>
          </a:p>
        </p:txBody>
      </p:sp>
      <p:sp>
        <p:nvSpPr>
          <p:cNvPr id="6" name="TextBox 5">
            <a:extLst>
              <a:ext uri="{FF2B5EF4-FFF2-40B4-BE49-F238E27FC236}">
                <a16:creationId xmlns:a16="http://schemas.microsoft.com/office/drawing/2014/main" id="{04B0E6A2-A7DA-7687-824A-B64635C63423}"/>
              </a:ext>
            </a:extLst>
          </p:cNvPr>
          <p:cNvSpPr txBox="1"/>
          <p:nvPr/>
        </p:nvSpPr>
        <p:spPr>
          <a:xfrm>
            <a:off x="268542" y="2241801"/>
            <a:ext cx="5276860" cy="446276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i="1">
                <a:ea typeface="Calibri"/>
                <a:cs typeface="Calibri"/>
              </a:rPr>
              <a:t>What will I learn?</a:t>
            </a:r>
            <a:endParaRPr lang="en-GB" sz="2200">
              <a:ea typeface="Calibri"/>
              <a:cs typeface="Calibri"/>
            </a:endParaRPr>
          </a:p>
          <a:p>
            <a:endParaRPr lang="en-GB" sz="2200" b="1" i="1">
              <a:ea typeface="Calibri"/>
              <a:cs typeface="Calibri"/>
            </a:endParaRPr>
          </a:p>
          <a:p>
            <a:r>
              <a:rPr lang="en-GB" sz="2400">
                <a:ea typeface="Calibri"/>
                <a:cs typeface="Calibri"/>
              </a:rPr>
              <a:t>You will continue to learn Biology, Chemistry and Physics until the end of Year 11 regardless if you take Triple or Double Science. </a:t>
            </a:r>
          </a:p>
          <a:p>
            <a:endParaRPr lang="en-GB" sz="2400">
              <a:ea typeface="Calibri"/>
              <a:cs typeface="Calibri"/>
            </a:endParaRPr>
          </a:p>
          <a:p>
            <a:r>
              <a:rPr lang="en-GB" sz="2400">
                <a:ea typeface="Calibri"/>
                <a:cs typeface="Calibri"/>
              </a:rPr>
              <a:t>The main difference between the two Science courses is there is more content to cover in Triple Science in the same amount of time, so it results in an additional GCSE exam.</a:t>
            </a:r>
            <a:endParaRPr lang="en-GB" sz="2400">
              <a:cs typeface="Calibri"/>
            </a:endParaRPr>
          </a:p>
        </p:txBody>
      </p:sp>
      <p:sp>
        <p:nvSpPr>
          <p:cNvPr id="7" name="TextBox 6">
            <a:extLst>
              <a:ext uri="{FF2B5EF4-FFF2-40B4-BE49-F238E27FC236}">
                <a16:creationId xmlns:a16="http://schemas.microsoft.com/office/drawing/2014/main" id="{1A0AA3AB-F616-5176-4BDC-8DCCF5C0D853}"/>
              </a:ext>
            </a:extLst>
          </p:cNvPr>
          <p:cNvSpPr txBox="1"/>
          <p:nvPr/>
        </p:nvSpPr>
        <p:spPr>
          <a:xfrm>
            <a:off x="6007446" y="2241274"/>
            <a:ext cx="4377635" cy="46166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ea typeface="Calibri"/>
                <a:cs typeface="Calibri"/>
              </a:rPr>
              <a:t>Course: AQA</a:t>
            </a:r>
          </a:p>
        </p:txBody>
      </p:sp>
    </p:spTree>
    <p:extLst>
      <p:ext uri="{BB962C8B-B14F-4D97-AF65-F5344CB8AC3E}">
        <p14:creationId xmlns:p14="http://schemas.microsoft.com/office/powerpoint/2010/main" val="3935189964"/>
      </p:ext>
    </p:extLst>
  </p:cSld>
  <p:clrMapOvr>
    <a:masterClrMapping/>
  </p:clrMapOvr>
  <mc:AlternateContent xmlns:mc="http://schemas.openxmlformats.org/markup-compatibility/2006" xmlns:p14="http://schemas.microsoft.com/office/powerpoint/2010/main">
    <mc:Choice Requires="p14">
      <p:transition spd="slow" p14:dur="2000" advTm="2055"/>
    </mc:Choice>
    <mc:Fallback xmlns="">
      <p:transition spd="slow" advTm="205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17D1-6CAC-84DD-B581-BD91EF874461}"/>
              </a:ext>
            </a:extLst>
          </p:cNvPr>
          <p:cNvSpPr>
            <a:spLocks noGrp="1"/>
          </p:cNvSpPr>
          <p:nvPr>
            <p:ph type="title"/>
          </p:nvPr>
        </p:nvSpPr>
        <p:spPr>
          <a:xfrm>
            <a:off x="2837" y="202733"/>
            <a:ext cx="9191470" cy="1363037"/>
          </a:xfrm>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History  </a:t>
            </a:r>
          </a:p>
        </p:txBody>
      </p:sp>
      <p:sp>
        <p:nvSpPr>
          <p:cNvPr id="4" name="Text Placeholder 3">
            <a:extLst>
              <a:ext uri="{FF2B5EF4-FFF2-40B4-BE49-F238E27FC236}">
                <a16:creationId xmlns:a16="http://schemas.microsoft.com/office/drawing/2014/main" id="{A51B2069-1D1F-2810-A40C-C3EB160A483E}"/>
              </a:ext>
            </a:extLst>
          </p:cNvPr>
          <p:cNvSpPr>
            <a:spLocks noGrp="1"/>
          </p:cNvSpPr>
          <p:nvPr>
            <p:ph type="body" idx="1"/>
          </p:nvPr>
        </p:nvSpPr>
        <p:spPr>
          <a:xfrm>
            <a:off x="440049" y="1980966"/>
            <a:ext cx="8280737" cy="511617"/>
          </a:xfrm>
        </p:spPr>
        <p:txBody>
          <a:bodyPr>
            <a:normAutofit/>
          </a:bodyPr>
          <a:lstStyle/>
          <a:p>
            <a:r>
              <a:rPr lang="en-GB"/>
              <a:t>Who to speak to: Miss Terry &amp; Miss Howard</a:t>
            </a:r>
            <a:endParaRPr lang="en-US">
              <a:cs typeface="Calibri"/>
            </a:endParaRPr>
          </a:p>
        </p:txBody>
      </p:sp>
      <p:sp>
        <p:nvSpPr>
          <p:cNvPr id="5" name="Content Placeholder 4">
            <a:extLst>
              <a:ext uri="{FF2B5EF4-FFF2-40B4-BE49-F238E27FC236}">
                <a16:creationId xmlns:a16="http://schemas.microsoft.com/office/drawing/2014/main" id="{07BA4648-D50B-F07A-8434-DED6646AF98D}"/>
              </a:ext>
            </a:extLst>
          </p:cNvPr>
          <p:cNvSpPr>
            <a:spLocks noGrp="1"/>
          </p:cNvSpPr>
          <p:nvPr>
            <p:ph sz="half" idx="2"/>
          </p:nvPr>
        </p:nvSpPr>
        <p:spPr>
          <a:xfrm>
            <a:off x="377591" y="2667469"/>
            <a:ext cx="6332014" cy="3597146"/>
          </a:xfrm>
          <a:ln>
            <a:solidFill>
              <a:srgbClr val="7030A0"/>
            </a:solidFill>
          </a:ln>
        </p:spPr>
        <p:txBody>
          <a:bodyPr vert="horz" lIns="91440" tIns="45720" rIns="91440" bIns="45720" rtlCol="0" anchor="t">
            <a:noAutofit/>
          </a:bodyPr>
          <a:lstStyle/>
          <a:p>
            <a:pPr marL="0" indent="0">
              <a:buNone/>
            </a:pPr>
            <a:r>
              <a:rPr lang="en-GB" sz="3000" b="1" u="sng"/>
              <a:t>What will I learn about?</a:t>
            </a:r>
            <a:endParaRPr lang="en-GB" sz="3000" b="1" u="sng">
              <a:cs typeface="Calibri"/>
            </a:endParaRPr>
          </a:p>
          <a:p>
            <a:pPr marL="0" indent="0">
              <a:buNone/>
            </a:pPr>
            <a:r>
              <a:rPr lang="en-GB" sz="3000">
                <a:cs typeface="Calibri"/>
              </a:rPr>
              <a:t>The USA in Suffolk during WW2</a:t>
            </a:r>
          </a:p>
          <a:p>
            <a:pPr marL="0" indent="0">
              <a:buNone/>
            </a:pPr>
            <a:r>
              <a:rPr lang="en-GB" sz="3000">
                <a:cs typeface="Calibri"/>
              </a:rPr>
              <a:t>Life inside Nazi Germany</a:t>
            </a:r>
          </a:p>
          <a:p>
            <a:pPr marL="0" indent="0">
              <a:buNone/>
            </a:pPr>
            <a:r>
              <a:rPr lang="en-GB" sz="3000">
                <a:cs typeface="Calibri"/>
              </a:rPr>
              <a:t>Power &amp; plots in Elizabethan England</a:t>
            </a:r>
          </a:p>
          <a:p>
            <a:pPr marL="0" indent="0">
              <a:buNone/>
            </a:pPr>
            <a:r>
              <a:rPr lang="en-GB" sz="3000">
                <a:cs typeface="Calibri"/>
              </a:rPr>
              <a:t>Crime &amp; punishments c.1250-today</a:t>
            </a:r>
          </a:p>
          <a:p>
            <a:pPr marL="0" indent="0">
              <a:buNone/>
            </a:pPr>
            <a:r>
              <a:rPr lang="en-GB" sz="3000">
                <a:cs typeface="Calibri"/>
              </a:rPr>
              <a:t>The birth of the USA: slavery, Native Americans and the American Civil War!</a:t>
            </a:r>
          </a:p>
        </p:txBody>
      </p:sp>
      <p:sp>
        <p:nvSpPr>
          <p:cNvPr id="6" name="Text Placeholder 5">
            <a:extLst>
              <a:ext uri="{FF2B5EF4-FFF2-40B4-BE49-F238E27FC236}">
                <a16:creationId xmlns:a16="http://schemas.microsoft.com/office/drawing/2014/main" id="{FDA90EEA-9339-D03B-9E65-0174F3FD6EF7}"/>
              </a:ext>
            </a:extLst>
          </p:cNvPr>
          <p:cNvSpPr>
            <a:spLocks noGrp="1"/>
          </p:cNvSpPr>
          <p:nvPr>
            <p:ph type="body" sz="quarter" idx="3"/>
          </p:nvPr>
        </p:nvSpPr>
        <p:spPr>
          <a:xfrm>
            <a:off x="6821774" y="2343229"/>
            <a:ext cx="5183188" cy="823912"/>
          </a:xfrm>
        </p:spPr>
        <p:txBody>
          <a:bodyPr>
            <a:normAutofit/>
          </a:bodyPr>
          <a:lstStyle/>
          <a:p>
            <a:r>
              <a:rPr lang="en-GB" u="sng"/>
              <a:t>Course: OCR History B (SHP)</a:t>
            </a:r>
            <a:endParaRPr lang="en-GB" u="sng">
              <a:cs typeface="Calibri"/>
            </a:endParaRPr>
          </a:p>
        </p:txBody>
      </p:sp>
      <p:sp>
        <p:nvSpPr>
          <p:cNvPr id="7" name="Content Placeholder 6">
            <a:extLst>
              <a:ext uri="{FF2B5EF4-FFF2-40B4-BE49-F238E27FC236}">
                <a16:creationId xmlns:a16="http://schemas.microsoft.com/office/drawing/2014/main" id="{B60245B3-7355-6BA6-44F5-EFD6B61AE25F}"/>
              </a:ext>
            </a:extLst>
          </p:cNvPr>
          <p:cNvSpPr>
            <a:spLocks noGrp="1"/>
          </p:cNvSpPr>
          <p:nvPr>
            <p:ph sz="quarter" idx="4"/>
          </p:nvPr>
        </p:nvSpPr>
        <p:spPr>
          <a:xfrm>
            <a:off x="6821774" y="3254583"/>
            <a:ext cx="5183188" cy="3035015"/>
          </a:xfrm>
        </p:spPr>
        <p:txBody>
          <a:bodyPr vert="horz" lIns="91440" tIns="45720" rIns="91440" bIns="45720" rtlCol="0" anchor="t">
            <a:normAutofit lnSpcReduction="10000"/>
          </a:bodyPr>
          <a:lstStyle/>
          <a:p>
            <a:pPr marL="0" indent="0">
              <a:buNone/>
            </a:pPr>
            <a:r>
              <a:rPr lang="en-GB"/>
              <a:t>How will I be assessed? </a:t>
            </a:r>
            <a:endParaRPr lang="en-GB">
              <a:cs typeface="Calibri"/>
            </a:endParaRPr>
          </a:p>
          <a:p>
            <a:pPr marL="0" indent="0">
              <a:buNone/>
            </a:pPr>
            <a:r>
              <a:rPr lang="en-GB">
                <a:cs typeface="Calibri"/>
              </a:rPr>
              <a:t>3 exams which assess:</a:t>
            </a:r>
          </a:p>
          <a:p>
            <a:pPr marL="457200" indent="-457200"/>
            <a:r>
              <a:rPr lang="en-GB">
                <a:cs typeface="Calibri"/>
              </a:rPr>
              <a:t>Your ability to analyse sources (photos etc)</a:t>
            </a:r>
          </a:p>
          <a:p>
            <a:pPr marL="457200" indent="-457200"/>
            <a:r>
              <a:rPr lang="en-GB">
                <a:cs typeface="Calibri"/>
              </a:rPr>
              <a:t>Your ability to explain and make connections between events and people.</a:t>
            </a:r>
          </a:p>
          <a:p>
            <a:pPr marL="0" indent="0">
              <a:buNone/>
            </a:pPr>
            <a:endParaRPr lang="en-GB" b="1">
              <a:cs typeface="Calibri"/>
            </a:endParaRPr>
          </a:p>
          <a:p>
            <a:pPr marL="0" indent="0">
              <a:buNone/>
            </a:pPr>
            <a:endParaRPr lang="en-GB" b="1">
              <a:cs typeface="Calibri"/>
            </a:endParaRPr>
          </a:p>
        </p:txBody>
      </p:sp>
      <p:pic>
        <p:nvPicPr>
          <p:cNvPr id="9" name="Picture 8" descr="A person with curly red hair and a ruffled collar&#10;&#10;Description automatically generated">
            <a:extLst>
              <a:ext uri="{FF2B5EF4-FFF2-40B4-BE49-F238E27FC236}">
                <a16:creationId xmlns:a16="http://schemas.microsoft.com/office/drawing/2014/main" id="{79F28D8B-0F7A-4410-6DEC-6C0ED09606EE}"/>
              </a:ext>
            </a:extLst>
          </p:cNvPr>
          <p:cNvPicPr>
            <a:picLocks noChangeAspect="1"/>
          </p:cNvPicPr>
          <p:nvPr/>
        </p:nvPicPr>
        <p:blipFill>
          <a:blip r:embed="rId2"/>
          <a:stretch>
            <a:fillRect/>
          </a:stretch>
        </p:blipFill>
        <p:spPr>
          <a:xfrm>
            <a:off x="44580" y="223525"/>
            <a:ext cx="1996972" cy="1339277"/>
          </a:xfrm>
          <a:prstGeom prst="rect">
            <a:avLst/>
          </a:prstGeom>
        </p:spPr>
      </p:pic>
      <p:pic>
        <p:nvPicPr>
          <p:cNvPr id="12" name="Picture 11" descr="A person in a military uniform&#10;&#10;Description automatically generated">
            <a:extLst>
              <a:ext uri="{FF2B5EF4-FFF2-40B4-BE49-F238E27FC236}">
                <a16:creationId xmlns:a16="http://schemas.microsoft.com/office/drawing/2014/main" id="{2CAC6C4A-BA96-F2E6-7DAF-E0B302C78A66}"/>
              </a:ext>
            </a:extLst>
          </p:cNvPr>
          <p:cNvPicPr>
            <a:picLocks noChangeAspect="1"/>
          </p:cNvPicPr>
          <p:nvPr/>
        </p:nvPicPr>
        <p:blipFill>
          <a:blip r:embed="rId3"/>
          <a:stretch>
            <a:fillRect/>
          </a:stretch>
        </p:blipFill>
        <p:spPr>
          <a:xfrm>
            <a:off x="7495707" y="179570"/>
            <a:ext cx="4495800" cy="2476500"/>
          </a:xfrm>
          <a:prstGeom prst="rect">
            <a:avLst/>
          </a:prstGeom>
        </p:spPr>
      </p:pic>
    </p:spTree>
    <p:extLst>
      <p:ext uri="{BB962C8B-B14F-4D97-AF65-F5344CB8AC3E}">
        <p14:creationId xmlns:p14="http://schemas.microsoft.com/office/powerpoint/2010/main" val="3869507975"/>
      </p:ext>
    </p:extLst>
  </p:cSld>
  <p:clrMapOvr>
    <a:masterClrMapping/>
  </p:clrMapOvr>
  <mc:AlternateContent xmlns:mc="http://schemas.openxmlformats.org/markup-compatibility/2006" xmlns:p14="http://schemas.microsoft.com/office/powerpoint/2010/main">
    <mc:Choice Requires="p14">
      <p:transition spd="slow" p14:dur="2000" advTm="1724"/>
    </mc:Choice>
    <mc:Fallback xmlns="">
      <p:transition spd="slow" advTm="17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BBC9A-FFC9-2BB1-C52A-2FEFA53D1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4CC37-96AC-338E-CFE6-366DF61B1BA4}"/>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Geography </a:t>
            </a:r>
          </a:p>
        </p:txBody>
      </p:sp>
      <p:sp>
        <p:nvSpPr>
          <p:cNvPr id="4" name="Text Placeholder 3">
            <a:extLst>
              <a:ext uri="{FF2B5EF4-FFF2-40B4-BE49-F238E27FC236}">
                <a16:creationId xmlns:a16="http://schemas.microsoft.com/office/drawing/2014/main" id="{0465C275-D4DB-3889-D5B8-5771022FE6E1}"/>
              </a:ext>
            </a:extLst>
          </p:cNvPr>
          <p:cNvSpPr>
            <a:spLocks noGrp="1"/>
          </p:cNvSpPr>
          <p:nvPr>
            <p:ph type="body" idx="1"/>
          </p:nvPr>
        </p:nvSpPr>
        <p:spPr>
          <a:xfrm>
            <a:off x="839788" y="1681163"/>
            <a:ext cx="6011752" cy="548016"/>
          </a:xfrm>
        </p:spPr>
        <p:style>
          <a:lnRef idx="2">
            <a:schemeClr val="dk1"/>
          </a:lnRef>
          <a:fillRef idx="1">
            <a:schemeClr val="lt1"/>
          </a:fillRef>
          <a:effectRef idx="0">
            <a:schemeClr val="dk1"/>
          </a:effectRef>
          <a:fontRef idx="minor">
            <a:schemeClr val="dk1"/>
          </a:fontRef>
        </p:style>
        <p:txBody>
          <a:bodyPr/>
          <a:lstStyle/>
          <a:p>
            <a:r>
              <a:rPr lang="en-GB"/>
              <a:t>Who to speak to: - Mr Craig and Mr Chapman</a:t>
            </a:r>
          </a:p>
        </p:txBody>
      </p:sp>
      <p:sp>
        <p:nvSpPr>
          <p:cNvPr id="5" name="Content Placeholder 4">
            <a:extLst>
              <a:ext uri="{FF2B5EF4-FFF2-40B4-BE49-F238E27FC236}">
                <a16:creationId xmlns:a16="http://schemas.microsoft.com/office/drawing/2014/main" id="{3CB81C72-FF1B-77D3-B673-5CD08BFEF814}"/>
              </a:ext>
            </a:extLst>
          </p:cNvPr>
          <p:cNvSpPr>
            <a:spLocks noGrp="1"/>
          </p:cNvSpPr>
          <p:nvPr>
            <p:ph sz="half" idx="2"/>
          </p:nvPr>
        </p:nvSpPr>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en-GB" b="1"/>
              <a:t>What will I learn about?</a:t>
            </a:r>
          </a:p>
          <a:p>
            <a:pPr>
              <a:buFont typeface="Calibri" panose="020B0604020202020204" pitchFamily="34" charset="0"/>
              <a:buChar char="-"/>
            </a:pPr>
            <a:r>
              <a:rPr lang="en-GB" b="1">
                <a:cs typeface="Calibri"/>
              </a:rPr>
              <a:t>Hazards, urbanisation and megacities.</a:t>
            </a:r>
          </a:p>
          <a:p>
            <a:pPr>
              <a:buFont typeface="Calibri" panose="020B0604020202020204" pitchFamily="34" charset="0"/>
              <a:buChar char="-"/>
            </a:pPr>
            <a:r>
              <a:rPr lang="en-GB" b="1">
                <a:cs typeface="Calibri"/>
              </a:rPr>
              <a:t>UK's coasts, rivers, London and rural areas.</a:t>
            </a:r>
          </a:p>
          <a:p>
            <a:pPr>
              <a:buFont typeface="Calibri" panose="020B0604020202020204" pitchFamily="34" charset="0"/>
              <a:buChar char="-"/>
            </a:pPr>
            <a:r>
              <a:rPr lang="en-GB" b="1">
                <a:cs typeface="Calibri"/>
              </a:rPr>
              <a:t>Ecosystems, deforestation and resources.</a:t>
            </a:r>
          </a:p>
        </p:txBody>
      </p:sp>
      <p:sp>
        <p:nvSpPr>
          <p:cNvPr id="6" name="Text Placeholder 5">
            <a:extLst>
              <a:ext uri="{FF2B5EF4-FFF2-40B4-BE49-F238E27FC236}">
                <a16:creationId xmlns:a16="http://schemas.microsoft.com/office/drawing/2014/main" id="{7BD85148-930C-2A19-7732-CB67358FF23C}"/>
              </a:ext>
            </a:extLst>
          </p:cNvPr>
          <p:cNvSpPr>
            <a:spLocks noGrp="1"/>
          </p:cNvSpPr>
          <p:nvPr>
            <p:ph type="body" sz="quarter" idx="3"/>
          </p:nvPr>
        </p:nvSpPr>
        <p:spPr>
          <a:xfrm>
            <a:off x="7249510" y="1681163"/>
            <a:ext cx="4105878" cy="548016"/>
          </a:xfrm>
        </p:spPr>
        <p:style>
          <a:lnRef idx="2">
            <a:schemeClr val="dk1"/>
          </a:lnRef>
          <a:fillRef idx="1">
            <a:schemeClr val="lt1"/>
          </a:fillRef>
          <a:effectRef idx="0">
            <a:schemeClr val="dk1"/>
          </a:effectRef>
          <a:fontRef idx="minor">
            <a:schemeClr val="dk1"/>
          </a:fontRef>
        </p:style>
        <p:txBody>
          <a:bodyPr/>
          <a:lstStyle/>
          <a:p>
            <a:r>
              <a:rPr lang="en-GB"/>
              <a:t>Course: Edexcel Geography B</a:t>
            </a:r>
          </a:p>
        </p:txBody>
      </p:sp>
      <p:sp>
        <p:nvSpPr>
          <p:cNvPr id="7" name="Content Placeholder 6">
            <a:extLst>
              <a:ext uri="{FF2B5EF4-FFF2-40B4-BE49-F238E27FC236}">
                <a16:creationId xmlns:a16="http://schemas.microsoft.com/office/drawing/2014/main" id="{43C9C2A7-73BC-FB55-C26E-2BBEA5A3370C}"/>
              </a:ext>
            </a:extLst>
          </p:cNvPr>
          <p:cNvSpPr>
            <a:spLocks noGrp="1"/>
          </p:cNvSpPr>
          <p:nvPr>
            <p:ph sz="quarter" idx="4"/>
          </p:nvPr>
        </p:nvSpPr>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p>
            <a:pPr marL="0" indent="0">
              <a:buNone/>
            </a:pPr>
            <a:r>
              <a:rPr lang="en-GB" b="1"/>
              <a:t>How will I be assessed? </a:t>
            </a:r>
            <a:endParaRPr lang="en-US"/>
          </a:p>
          <a:p>
            <a:pPr marL="0" indent="0">
              <a:buNone/>
            </a:pPr>
            <a:r>
              <a:rPr lang="en-GB" b="1">
                <a:cs typeface="Calibri"/>
              </a:rPr>
              <a:t>3 papers of 1 hour 30 minutes.</a:t>
            </a:r>
          </a:p>
          <a:p>
            <a:pPr marL="0" indent="0">
              <a:buNone/>
            </a:pPr>
            <a:endParaRPr lang="en-GB" b="1">
              <a:cs typeface="Calibri"/>
            </a:endParaRPr>
          </a:p>
          <a:p>
            <a:pPr marL="0" indent="0">
              <a:buNone/>
            </a:pPr>
            <a:r>
              <a:rPr lang="en-GB" b="1">
                <a:cs typeface="Calibri"/>
              </a:rPr>
              <a:t>Mixture of multiple choice, short answer and longer answer questions.</a:t>
            </a:r>
          </a:p>
        </p:txBody>
      </p:sp>
      <p:pic>
        <p:nvPicPr>
          <p:cNvPr id="3" name="Picture 2" descr="A watercolor drawing of a globe and a map&#10;&#10;Description automatically generated">
            <a:extLst>
              <a:ext uri="{FF2B5EF4-FFF2-40B4-BE49-F238E27FC236}">
                <a16:creationId xmlns:a16="http://schemas.microsoft.com/office/drawing/2014/main" id="{3574E256-F51A-4D47-9048-27C8427CFE27}"/>
              </a:ext>
            </a:extLst>
          </p:cNvPr>
          <p:cNvPicPr>
            <a:picLocks noChangeAspect="1"/>
          </p:cNvPicPr>
          <p:nvPr/>
        </p:nvPicPr>
        <p:blipFill>
          <a:blip r:embed="rId2"/>
          <a:stretch>
            <a:fillRect/>
          </a:stretch>
        </p:blipFill>
        <p:spPr>
          <a:xfrm>
            <a:off x="9413328" y="4930009"/>
            <a:ext cx="2772104" cy="1924707"/>
          </a:xfrm>
          <a:prstGeom prst="rect">
            <a:avLst/>
          </a:prstGeom>
        </p:spPr>
      </p:pic>
      <p:pic>
        <p:nvPicPr>
          <p:cNvPr id="8" name="Picture 7" descr="A planet earth with lights in the background&#10;&#10;Description automatically generated">
            <a:extLst>
              <a:ext uri="{FF2B5EF4-FFF2-40B4-BE49-F238E27FC236}">
                <a16:creationId xmlns:a16="http://schemas.microsoft.com/office/drawing/2014/main" id="{6C094097-C62D-2F5E-51DF-468CA233A732}"/>
              </a:ext>
            </a:extLst>
          </p:cNvPr>
          <p:cNvPicPr>
            <a:picLocks noChangeAspect="1"/>
          </p:cNvPicPr>
          <p:nvPr/>
        </p:nvPicPr>
        <p:blipFill>
          <a:blip r:embed="rId3"/>
          <a:stretch>
            <a:fillRect/>
          </a:stretch>
        </p:blipFill>
        <p:spPr>
          <a:xfrm>
            <a:off x="8986345" y="0"/>
            <a:ext cx="3205656" cy="1418897"/>
          </a:xfrm>
          <a:prstGeom prst="rect">
            <a:avLst/>
          </a:prstGeom>
        </p:spPr>
      </p:pic>
    </p:spTree>
    <p:extLst>
      <p:ext uri="{BB962C8B-B14F-4D97-AF65-F5344CB8AC3E}">
        <p14:creationId xmlns:p14="http://schemas.microsoft.com/office/powerpoint/2010/main" val="1112062931"/>
      </p:ext>
    </p:extLst>
  </p:cSld>
  <p:clrMapOvr>
    <a:masterClrMapping/>
  </p:clrMapOvr>
  <mc:AlternateContent xmlns:mc="http://schemas.openxmlformats.org/markup-compatibility/2006" xmlns:p14="http://schemas.microsoft.com/office/powerpoint/2010/main">
    <mc:Choice Requires="p14">
      <p:transition spd="slow" p14:dur="2000" advTm="1638"/>
    </mc:Choice>
    <mc:Fallback xmlns="">
      <p:transition spd="slow" advTm="163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79B9A-9737-4A4A-4B44-EDE4B840F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39F26-5721-FC99-047A-239C0B215AD8}"/>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Spanish </a:t>
            </a:r>
          </a:p>
        </p:txBody>
      </p:sp>
      <p:sp>
        <p:nvSpPr>
          <p:cNvPr id="4" name="Text Placeholder 3">
            <a:extLst>
              <a:ext uri="{FF2B5EF4-FFF2-40B4-BE49-F238E27FC236}">
                <a16:creationId xmlns:a16="http://schemas.microsoft.com/office/drawing/2014/main" id="{4B197C41-3251-5B88-2BA5-F27286418557}"/>
              </a:ext>
            </a:extLst>
          </p:cNvPr>
          <p:cNvSpPr>
            <a:spLocks noGrp="1"/>
          </p:cNvSpPr>
          <p:nvPr>
            <p:ph type="body" idx="1"/>
          </p:nvPr>
        </p:nvSpPr>
        <p:spPr>
          <a:xfrm>
            <a:off x="839788" y="1837944"/>
            <a:ext cx="5157787" cy="429768"/>
          </a:xfrm>
        </p:spPr>
        <p:style>
          <a:lnRef idx="2">
            <a:schemeClr val="dk1"/>
          </a:lnRef>
          <a:fillRef idx="1">
            <a:schemeClr val="lt1"/>
          </a:fillRef>
          <a:effectRef idx="0">
            <a:schemeClr val="dk1"/>
          </a:effectRef>
          <a:fontRef idx="minor">
            <a:schemeClr val="dk1"/>
          </a:fontRef>
        </p:style>
        <p:txBody>
          <a:bodyPr/>
          <a:lstStyle/>
          <a:p>
            <a:r>
              <a:rPr lang="en-GB"/>
              <a:t>Who to speak to: - Mrs Magowan </a:t>
            </a:r>
          </a:p>
        </p:txBody>
      </p:sp>
      <p:sp>
        <p:nvSpPr>
          <p:cNvPr id="5" name="Content Placeholder 4">
            <a:extLst>
              <a:ext uri="{FF2B5EF4-FFF2-40B4-BE49-F238E27FC236}">
                <a16:creationId xmlns:a16="http://schemas.microsoft.com/office/drawing/2014/main" id="{CB00CA70-63B5-0A37-0030-43F471D4976A}"/>
              </a:ext>
            </a:extLst>
          </p:cNvPr>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buNone/>
            </a:pPr>
            <a:r>
              <a:rPr lang="en-GB" b="1" i="1"/>
              <a:t>What will I learn about?</a:t>
            </a:r>
          </a:p>
          <a:p>
            <a:pPr marL="0" indent="0">
              <a:buNone/>
            </a:pPr>
            <a:endParaRPr lang="en-GB" b="1" i="1"/>
          </a:p>
          <a:p>
            <a:pPr marL="0" indent="0">
              <a:buNone/>
            </a:pPr>
            <a:r>
              <a:rPr lang="en-GB" sz="2400" b="1"/>
              <a:t>We study Spanish via six Thematic Contexts:</a:t>
            </a:r>
          </a:p>
          <a:p>
            <a:pPr marL="0" indent="0">
              <a:buNone/>
            </a:pPr>
            <a:r>
              <a:rPr lang="en-GB" sz="2400"/>
              <a:t>• My personal world </a:t>
            </a:r>
          </a:p>
          <a:p>
            <a:pPr marL="0" indent="0">
              <a:buNone/>
            </a:pPr>
            <a:r>
              <a:rPr lang="en-GB" sz="2400"/>
              <a:t>• Lifestyle and wellbeing </a:t>
            </a:r>
          </a:p>
          <a:p>
            <a:pPr marL="0" indent="0">
              <a:buNone/>
            </a:pPr>
            <a:r>
              <a:rPr lang="en-GB" sz="2400"/>
              <a:t>• My neighbourhood </a:t>
            </a:r>
          </a:p>
          <a:p>
            <a:pPr marL="0" indent="0">
              <a:buNone/>
            </a:pPr>
            <a:r>
              <a:rPr lang="en-GB" sz="2400"/>
              <a:t>• Media and technology </a:t>
            </a:r>
          </a:p>
          <a:p>
            <a:pPr marL="0" indent="0">
              <a:buNone/>
            </a:pPr>
            <a:r>
              <a:rPr lang="en-GB" sz="2400"/>
              <a:t>• Studying and my future </a:t>
            </a:r>
          </a:p>
          <a:p>
            <a:pPr marL="0" indent="0">
              <a:buNone/>
            </a:pPr>
            <a:r>
              <a:rPr lang="en-GB" sz="2400"/>
              <a:t>• Travel and tourism</a:t>
            </a:r>
            <a:endParaRPr lang="en-GB" sz="2400" b="1"/>
          </a:p>
        </p:txBody>
      </p:sp>
      <p:sp>
        <p:nvSpPr>
          <p:cNvPr id="6" name="Text Placeholder 5">
            <a:extLst>
              <a:ext uri="{FF2B5EF4-FFF2-40B4-BE49-F238E27FC236}">
                <a16:creationId xmlns:a16="http://schemas.microsoft.com/office/drawing/2014/main" id="{8D3FF5AE-47B0-CC1F-7F20-C9A2CF17AD9A}"/>
              </a:ext>
            </a:extLst>
          </p:cNvPr>
          <p:cNvSpPr>
            <a:spLocks noGrp="1"/>
          </p:cNvSpPr>
          <p:nvPr>
            <p:ph type="body" sz="quarter" idx="3"/>
          </p:nvPr>
        </p:nvSpPr>
        <p:spPr>
          <a:xfrm>
            <a:off x="6172200" y="1837944"/>
            <a:ext cx="5183188" cy="429768"/>
          </a:xfrm>
        </p:spPr>
        <p:style>
          <a:lnRef idx="2">
            <a:schemeClr val="dk1"/>
          </a:lnRef>
          <a:fillRef idx="1">
            <a:schemeClr val="lt1"/>
          </a:fillRef>
          <a:effectRef idx="0">
            <a:schemeClr val="dk1"/>
          </a:effectRef>
          <a:fontRef idx="minor">
            <a:schemeClr val="dk1"/>
          </a:fontRef>
        </p:style>
        <p:txBody>
          <a:bodyPr/>
          <a:lstStyle/>
          <a:p>
            <a:r>
              <a:rPr lang="en-GB"/>
              <a:t>Course: </a:t>
            </a:r>
            <a:r>
              <a:rPr lang="en-GB" sz="2000"/>
              <a:t>Pearson Edexcel, 2024 specification</a:t>
            </a:r>
            <a:endParaRPr lang="en-GB"/>
          </a:p>
        </p:txBody>
      </p:sp>
      <p:sp>
        <p:nvSpPr>
          <p:cNvPr id="7" name="Content Placeholder 6">
            <a:extLst>
              <a:ext uri="{FF2B5EF4-FFF2-40B4-BE49-F238E27FC236}">
                <a16:creationId xmlns:a16="http://schemas.microsoft.com/office/drawing/2014/main" id="{81618CF0-E209-261B-B966-85CBD8E709B6}"/>
              </a:ext>
            </a:extLst>
          </p:cNvPr>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buNone/>
            </a:pPr>
            <a:r>
              <a:rPr lang="en-GB" b="1" i="1">
                <a:solidFill>
                  <a:schemeClr val="dk1"/>
                </a:solidFill>
              </a:rPr>
              <a:t>How will I be assessed?</a:t>
            </a:r>
          </a:p>
          <a:p>
            <a:pPr marL="0" indent="0">
              <a:buNone/>
            </a:pPr>
            <a:endParaRPr lang="en-GB" b="1" i="1">
              <a:solidFill>
                <a:schemeClr val="dk1"/>
              </a:solidFill>
            </a:endParaRPr>
          </a:p>
          <a:p>
            <a:pPr marL="0" indent="0">
              <a:buNone/>
            </a:pPr>
            <a:r>
              <a:rPr lang="en-GB" sz="2400" b="1">
                <a:solidFill>
                  <a:schemeClr val="dk1"/>
                </a:solidFill>
              </a:rPr>
              <a:t>There are 4 exams: </a:t>
            </a:r>
          </a:p>
          <a:p>
            <a:pPr marL="457200" indent="-457200">
              <a:buFont typeface="Arial" panose="020B0604020202020204" pitchFamily="34" charset="0"/>
              <a:buChar char="•"/>
            </a:pPr>
            <a:r>
              <a:rPr lang="en-GB" sz="2800">
                <a:cs typeface="Calibri"/>
              </a:rPr>
              <a:t>Speaking exam	25%</a:t>
            </a:r>
          </a:p>
          <a:p>
            <a:pPr marL="457200" indent="-457200">
              <a:buFont typeface="Arial" panose="020B0604020202020204" pitchFamily="34" charset="0"/>
              <a:buChar char="•"/>
            </a:pPr>
            <a:r>
              <a:rPr lang="en-GB" sz="2800">
                <a:cs typeface="Calibri"/>
              </a:rPr>
              <a:t>Listening paper	25%</a:t>
            </a:r>
          </a:p>
          <a:p>
            <a:pPr marL="457200" indent="-457200">
              <a:buFont typeface="Arial" panose="020B0604020202020204" pitchFamily="34" charset="0"/>
              <a:buChar char="•"/>
            </a:pPr>
            <a:r>
              <a:rPr lang="en-GB" sz="2800">
                <a:cs typeface="Calibri"/>
              </a:rPr>
              <a:t>Reading paper	25%</a:t>
            </a:r>
          </a:p>
          <a:p>
            <a:pPr marL="457200" indent="-457200">
              <a:buFont typeface="Arial" panose="020B0604020202020204" pitchFamily="34" charset="0"/>
              <a:buChar char="•"/>
            </a:pPr>
            <a:r>
              <a:rPr lang="en-GB" sz="2800">
                <a:cs typeface="Calibri"/>
              </a:rPr>
              <a:t>Writing paper	25%</a:t>
            </a:r>
          </a:p>
          <a:p>
            <a:pPr marL="457200" indent="-457200">
              <a:buFont typeface="Arial" panose="020B0604020202020204" pitchFamily="34" charset="0"/>
              <a:buChar char="•"/>
            </a:pPr>
            <a:endParaRPr lang="en-GB" sz="2800">
              <a:cs typeface="Calibri"/>
            </a:endParaRPr>
          </a:p>
          <a:p>
            <a:pPr marL="0" indent="0">
              <a:buNone/>
            </a:pPr>
            <a:r>
              <a:rPr lang="en-GB" sz="2400" i="1">
                <a:cs typeface="Calibri"/>
              </a:rPr>
              <a:t>The speaking exam is conducted by your teacher.</a:t>
            </a:r>
          </a:p>
          <a:p>
            <a:pPr marL="0" indent="0">
              <a:buNone/>
            </a:pPr>
            <a:endParaRPr lang="en-GB" sz="2800">
              <a:ea typeface="Calibri"/>
              <a:cs typeface="Calibri"/>
            </a:endParaRPr>
          </a:p>
        </p:txBody>
      </p:sp>
      <p:pic>
        <p:nvPicPr>
          <p:cNvPr id="9" name="Picture 8" descr="Logo, company name&#10;&#10;Description automatically generated">
            <a:extLst>
              <a:ext uri="{FF2B5EF4-FFF2-40B4-BE49-F238E27FC236}">
                <a16:creationId xmlns:a16="http://schemas.microsoft.com/office/drawing/2014/main" id="{5926DA5C-26DC-E0CE-C02F-1CB999FF8791}"/>
              </a:ext>
            </a:extLst>
          </p:cNvPr>
          <p:cNvPicPr>
            <a:picLocks noChangeAspect="1"/>
          </p:cNvPicPr>
          <p:nvPr/>
        </p:nvPicPr>
        <p:blipFill rotWithShape="1">
          <a:blip r:embed="rId2">
            <a:extLst>
              <a:ext uri="{28A0092B-C50C-407E-A947-70E740481C1C}">
                <a14:useLocalDpi xmlns:a14="http://schemas.microsoft.com/office/drawing/2010/main" val="0"/>
              </a:ext>
            </a:extLst>
          </a:blip>
          <a:srcRect l="3234" r="3690"/>
          <a:stretch/>
        </p:blipFill>
        <p:spPr>
          <a:xfrm>
            <a:off x="9005922" y="365126"/>
            <a:ext cx="2346290" cy="1325562"/>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pic>
      <p:pic>
        <p:nvPicPr>
          <p:cNvPr id="16" name="Picture 15">
            <a:extLst>
              <a:ext uri="{FF2B5EF4-FFF2-40B4-BE49-F238E27FC236}">
                <a16:creationId xmlns:a16="http://schemas.microsoft.com/office/drawing/2014/main" id="{A2183307-A51D-24B9-EA47-EA92BF3ED85F}"/>
              </a:ext>
            </a:extLst>
          </p:cNvPr>
          <p:cNvPicPr>
            <a:picLocks noChangeAspect="1"/>
          </p:cNvPicPr>
          <p:nvPr/>
        </p:nvPicPr>
        <p:blipFill rotWithShape="1">
          <a:blip r:embed="rId3"/>
          <a:srcRect t="442"/>
          <a:stretch/>
        </p:blipFill>
        <p:spPr>
          <a:xfrm rot="284174">
            <a:off x="4238701" y="3799963"/>
            <a:ext cx="1665735" cy="2324901"/>
          </a:xfrm>
          <a:prstGeom prst="rect">
            <a:avLst/>
          </a:prstGeom>
          <a:ln w="38100">
            <a:solidFill>
              <a:srgbClr val="00B0F0"/>
            </a:solidFill>
          </a:ln>
        </p:spPr>
      </p:pic>
      <p:pic>
        <p:nvPicPr>
          <p:cNvPr id="18" name="Picture 17">
            <a:extLst>
              <a:ext uri="{FF2B5EF4-FFF2-40B4-BE49-F238E27FC236}">
                <a16:creationId xmlns:a16="http://schemas.microsoft.com/office/drawing/2014/main" id="{E663DE00-5A51-FE0C-9169-23B34B387876}"/>
              </a:ext>
            </a:extLst>
          </p:cNvPr>
          <p:cNvPicPr>
            <a:picLocks noChangeAspect="1"/>
          </p:cNvPicPr>
          <p:nvPr/>
        </p:nvPicPr>
        <p:blipFill rotWithShape="1">
          <a:blip r:embed="rId4"/>
          <a:srcRect l="1258" t="2996" r="1780" b="2845"/>
          <a:stretch/>
        </p:blipFill>
        <p:spPr>
          <a:xfrm>
            <a:off x="876806" y="391145"/>
            <a:ext cx="2007171" cy="1251045"/>
          </a:xfrm>
          <a:prstGeom prst="rect">
            <a:avLst/>
          </a:prstGeom>
          <a:ln w="38100">
            <a:solidFill>
              <a:srgbClr val="C00000"/>
            </a:solidFill>
          </a:ln>
        </p:spPr>
      </p:pic>
    </p:spTree>
    <p:extLst>
      <p:ext uri="{BB962C8B-B14F-4D97-AF65-F5344CB8AC3E}">
        <p14:creationId xmlns:p14="http://schemas.microsoft.com/office/powerpoint/2010/main" val="243094318"/>
      </p:ext>
    </p:extLst>
  </p:cSld>
  <p:clrMapOvr>
    <a:masterClrMapping/>
  </p:clrMapOvr>
  <mc:AlternateContent xmlns:mc="http://schemas.openxmlformats.org/markup-compatibility/2006" xmlns:p14="http://schemas.microsoft.com/office/powerpoint/2010/main">
    <mc:Choice Requires="p14">
      <p:transition spd="slow" p14:dur="2000" advTm="2059"/>
    </mc:Choice>
    <mc:Fallback xmlns="">
      <p:transition spd="slow" advTm="20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77068C-CF0E-5B4D-FB72-548889A0B883}"/>
              </a:ext>
            </a:extLst>
          </p:cNvPr>
          <p:cNvSpPr>
            <a:spLocks noGrp="1"/>
          </p:cNvSpPr>
          <p:nvPr>
            <p:ph type="title"/>
          </p:nvPr>
        </p:nvSpPr>
        <p:spPr>
          <a:xfrm>
            <a:off x="466722" y="586855"/>
            <a:ext cx="3201366" cy="3387497"/>
          </a:xfrm>
        </p:spPr>
        <p:txBody>
          <a:bodyPr anchor="b">
            <a:normAutofit/>
          </a:bodyPr>
          <a:lstStyle/>
          <a:p>
            <a:pPr algn="r"/>
            <a:r>
              <a:rPr lang="en-GB" sz="4000" b="1">
                <a:solidFill>
                  <a:srgbClr val="FFFFFF"/>
                </a:solidFill>
                <a:latin typeface="Roboto" panose="02000000000000000000" pitchFamily="2" charset="0"/>
                <a:ea typeface="Roboto" panose="02000000000000000000" pitchFamily="2" charset="0"/>
                <a:cs typeface="Roboto" panose="02000000000000000000" pitchFamily="2" charset="0"/>
              </a:rPr>
              <a:t>The Core Curriculum </a:t>
            </a:r>
          </a:p>
        </p:txBody>
      </p:sp>
      <p:sp>
        <p:nvSpPr>
          <p:cNvPr id="3" name="Content Placeholder 2">
            <a:extLst>
              <a:ext uri="{FF2B5EF4-FFF2-40B4-BE49-F238E27FC236}">
                <a16:creationId xmlns:a16="http://schemas.microsoft.com/office/drawing/2014/main" id="{8AA6F7B1-0156-B9EF-E4D0-5A454C1ACB18}"/>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GB" sz="2000" b="1">
                <a:latin typeface="Roboto" panose="02000000000000000000" pitchFamily="2" charset="0"/>
                <a:ea typeface="Roboto" panose="02000000000000000000" pitchFamily="2" charset="0"/>
                <a:cs typeface="Roboto" panose="02000000000000000000" pitchFamily="2" charset="0"/>
              </a:rPr>
              <a:t>All students will study the following in Year 10 &amp; Year 11</a:t>
            </a:r>
          </a:p>
          <a:p>
            <a:r>
              <a:rPr lang="en-GB" sz="2000" b="1">
                <a:latin typeface="Roboto" panose="02000000000000000000" pitchFamily="2" charset="0"/>
                <a:ea typeface="Roboto" panose="02000000000000000000" pitchFamily="2" charset="0"/>
                <a:cs typeface="Roboto" panose="02000000000000000000" pitchFamily="2" charset="0"/>
              </a:rPr>
              <a:t>English Literature  - One GCSE</a:t>
            </a:r>
          </a:p>
          <a:p>
            <a:r>
              <a:rPr lang="en-GB" sz="2000" b="1">
                <a:latin typeface="Roboto" panose="02000000000000000000" pitchFamily="2" charset="0"/>
                <a:ea typeface="Roboto" panose="02000000000000000000" pitchFamily="2" charset="0"/>
                <a:cs typeface="Roboto" panose="02000000000000000000" pitchFamily="2" charset="0"/>
              </a:rPr>
              <a:t>English Language – One GCSE</a:t>
            </a:r>
          </a:p>
          <a:p>
            <a:r>
              <a:rPr lang="en-GB" sz="2000" b="1">
                <a:latin typeface="Roboto" panose="02000000000000000000" pitchFamily="2" charset="0"/>
                <a:ea typeface="Roboto" panose="02000000000000000000" pitchFamily="2" charset="0"/>
                <a:cs typeface="Roboto" panose="02000000000000000000" pitchFamily="2" charset="0"/>
              </a:rPr>
              <a:t>Maths – One GCSE</a:t>
            </a:r>
          </a:p>
          <a:p>
            <a:r>
              <a:rPr lang="en-GB" sz="2000" b="1">
                <a:latin typeface="Roboto" panose="02000000000000000000" pitchFamily="2" charset="0"/>
                <a:ea typeface="Roboto" panose="02000000000000000000" pitchFamily="2" charset="0"/>
                <a:cs typeface="Roboto" panose="02000000000000000000" pitchFamily="2" charset="0"/>
              </a:rPr>
              <a:t>Core P.E (Non examined)</a:t>
            </a:r>
          </a:p>
          <a:p>
            <a:r>
              <a:rPr lang="en-GB" sz="2000" b="1">
                <a:latin typeface="Roboto" panose="02000000000000000000" pitchFamily="2" charset="0"/>
                <a:ea typeface="Roboto" panose="02000000000000000000" pitchFamily="2" charset="0"/>
                <a:cs typeface="Roboto" panose="02000000000000000000" pitchFamily="2" charset="0"/>
              </a:rPr>
              <a:t>Science (Combined or separate sciences) – Either two or three GCSES</a:t>
            </a:r>
          </a:p>
          <a:p>
            <a:r>
              <a:rPr lang="en-GB" sz="2000" b="1">
                <a:latin typeface="Roboto" panose="02000000000000000000" pitchFamily="2" charset="0"/>
                <a:ea typeface="Roboto" panose="02000000000000000000" pitchFamily="2" charset="0"/>
                <a:cs typeface="Roboto" panose="02000000000000000000" pitchFamily="2" charset="0"/>
              </a:rPr>
              <a:t>Core RS (Non examined)</a:t>
            </a:r>
          </a:p>
          <a:p>
            <a:r>
              <a:rPr lang="en-GB" sz="2000" b="1">
                <a:latin typeface="Roboto" panose="02000000000000000000" pitchFamily="2" charset="0"/>
                <a:ea typeface="Roboto" panose="02000000000000000000" pitchFamily="2" charset="0"/>
                <a:cs typeface="Roboto" panose="02000000000000000000" pitchFamily="2" charset="0"/>
              </a:rPr>
              <a:t>PSHE (Non examined)</a:t>
            </a:r>
          </a:p>
        </p:txBody>
      </p:sp>
    </p:spTree>
    <p:extLst>
      <p:ext uri="{BB962C8B-B14F-4D97-AF65-F5344CB8AC3E}">
        <p14:creationId xmlns:p14="http://schemas.microsoft.com/office/powerpoint/2010/main" val="1875462124"/>
      </p:ext>
    </p:extLst>
  </p:cSld>
  <p:clrMapOvr>
    <a:masterClrMapping/>
  </p:clrMapOvr>
  <mc:AlternateContent xmlns:mc="http://schemas.openxmlformats.org/markup-compatibility/2006" xmlns:p14="http://schemas.microsoft.com/office/powerpoint/2010/main">
    <mc:Choice Requires="p14">
      <p:transition spd="slow" p14:dur="2000" advTm="49589"/>
    </mc:Choice>
    <mc:Fallback xmlns="">
      <p:transition spd="slow" advTm="4958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3F6FD-7966-8128-4760-05A1B13D7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51BF3-C498-73D4-EA01-E0DD4E3D9846}"/>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Drama  </a:t>
            </a:r>
          </a:p>
        </p:txBody>
      </p:sp>
      <p:sp>
        <p:nvSpPr>
          <p:cNvPr id="4" name="Text Placeholder 3">
            <a:extLst>
              <a:ext uri="{FF2B5EF4-FFF2-40B4-BE49-F238E27FC236}">
                <a16:creationId xmlns:a16="http://schemas.microsoft.com/office/drawing/2014/main" id="{9BFB5040-2559-48CC-BEE9-308D1B099BFA}"/>
              </a:ext>
            </a:extLst>
          </p:cNvPr>
          <p:cNvSpPr>
            <a:spLocks noGrp="1"/>
          </p:cNvSpPr>
          <p:nvPr>
            <p:ph type="body" idx="1"/>
          </p:nvPr>
        </p:nvSpPr>
        <p:spPr>
          <a:xfrm>
            <a:off x="839788" y="1837944"/>
            <a:ext cx="5157787" cy="429768"/>
          </a:xfrm>
        </p:spPr>
        <p:style>
          <a:lnRef idx="2">
            <a:schemeClr val="dk1"/>
          </a:lnRef>
          <a:fillRef idx="1">
            <a:schemeClr val="lt1"/>
          </a:fillRef>
          <a:effectRef idx="0">
            <a:schemeClr val="dk1"/>
          </a:effectRef>
          <a:fontRef idx="minor">
            <a:schemeClr val="dk1"/>
          </a:fontRef>
        </p:style>
        <p:txBody>
          <a:bodyPr>
            <a:normAutofit/>
          </a:bodyPr>
          <a:lstStyle/>
          <a:p>
            <a:r>
              <a:rPr lang="en-GB"/>
              <a:t>Who to speak to: - Miss Wright </a:t>
            </a:r>
          </a:p>
        </p:txBody>
      </p:sp>
      <p:sp>
        <p:nvSpPr>
          <p:cNvPr id="5" name="Content Placeholder 4">
            <a:extLst>
              <a:ext uri="{FF2B5EF4-FFF2-40B4-BE49-F238E27FC236}">
                <a16:creationId xmlns:a16="http://schemas.microsoft.com/office/drawing/2014/main" id="{8D3FEFD5-B257-BB9F-E870-22BBB0365CED}"/>
              </a:ext>
            </a:extLst>
          </p:cNvPr>
          <p:cNvSpPr>
            <a:spLocks noGrp="1"/>
          </p:cNvSpPr>
          <p:nvPr>
            <p:ph sz="half" idx="2"/>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b="1" i="1"/>
              <a:t>What will I learn about?</a:t>
            </a:r>
          </a:p>
          <a:p>
            <a:r>
              <a:rPr lang="en-GB" b="1" i="1"/>
              <a:t>Acting Techniques</a:t>
            </a:r>
          </a:p>
          <a:p>
            <a:r>
              <a:rPr lang="en-GB" b="1" i="1"/>
              <a:t>Scripts and skills</a:t>
            </a:r>
          </a:p>
          <a:p>
            <a:r>
              <a:rPr lang="en-GB" b="1" i="1"/>
              <a:t>Theatre Practitioners</a:t>
            </a:r>
          </a:p>
          <a:p>
            <a:r>
              <a:rPr lang="en-GB" b="1" i="1"/>
              <a:t>Acting/Lighting/Theatre design and costume</a:t>
            </a:r>
          </a:p>
          <a:p>
            <a:r>
              <a:rPr lang="en-GB" b="1" i="1"/>
              <a:t>Visit live theatre</a:t>
            </a:r>
          </a:p>
          <a:p>
            <a:endParaRPr lang="en-GB" b="1" i="1"/>
          </a:p>
        </p:txBody>
      </p:sp>
      <p:sp>
        <p:nvSpPr>
          <p:cNvPr id="6" name="Text Placeholder 5">
            <a:extLst>
              <a:ext uri="{FF2B5EF4-FFF2-40B4-BE49-F238E27FC236}">
                <a16:creationId xmlns:a16="http://schemas.microsoft.com/office/drawing/2014/main" id="{933956A0-AD3C-C622-AB62-0192B3FD7F5E}"/>
              </a:ext>
            </a:extLst>
          </p:cNvPr>
          <p:cNvSpPr>
            <a:spLocks noGrp="1"/>
          </p:cNvSpPr>
          <p:nvPr>
            <p:ph type="body" sz="quarter" idx="3"/>
          </p:nvPr>
        </p:nvSpPr>
        <p:spPr>
          <a:xfrm>
            <a:off x="6172200" y="1837944"/>
            <a:ext cx="5183188" cy="429768"/>
          </a:xfrm>
        </p:spPr>
        <p:style>
          <a:lnRef idx="2">
            <a:schemeClr val="dk1"/>
          </a:lnRef>
          <a:fillRef idx="1">
            <a:schemeClr val="lt1"/>
          </a:fillRef>
          <a:effectRef idx="0">
            <a:schemeClr val="dk1"/>
          </a:effectRef>
          <a:fontRef idx="minor">
            <a:schemeClr val="dk1"/>
          </a:fontRef>
        </p:style>
        <p:txBody>
          <a:bodyPr>
            <a:normAutofit/>
          </a:bodyPr>
          <a:lstStyle/>
          <a:p>
            <a:r>
              <a:rPr lang="en-GB"/>
              <a:t>Course: WJEC Eduqas</a:t>
            </a:r>
          </a:p>
        </p:txBody>
      </p:sp>
      <p:sp>
        <p:nvSpPr>
          <p:cNvPr id="7" name="Content Placeholder 6">
            <a:extLst>
              <a:ext uri="{FF2B5EF4-FFF2-40B4-BE49-F238E27FC236}">
                <a16:creationId xmlns:a16="http://schemas.microsoft.com/office/drawing/2014/main" id="{1B26AD2A-CC0B-811B-3831-DF13B0A92FB5}"/>
              </a:ext>
            </a:extLst>
          </p:cNvPr>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b="1" i="1">
                <a:solidFill>
                  <a:schemeClr val="dk1"/>
                </a:solidFill>
              </a:rPr>
              <a:t>How will I be assessed?</a:t>
            </a:r>
          </a:p>
          <a:p>
            <a:pPr marL="0" indent="0">
              <a:buNone/>
            </a:pPr>
            <a:r>
              <a:rPr lang="en-GB" b="1" i="1"/>
              <a:t>A practical controlled assessment working as part of a group</a:t>
            </a:r>
          </a:p>
          <a:p>
            <a:pPr marL="0" indent="0">
              <a:buNone/>
            </a:pPr>
            <a:r>
              <a:rPr lang="en-GB" b="1" i="1">
                <a:solidFill>
                  <a:schemeClr val="dk1"/>
                </a:solidFill>
              </a:rPr>
              <a:t>Create an evidence portfolio</a:t>
            </a:r>
          </a:p>
          <a:p>
            <a:pPr marL="0" indent="0">
              <a:buNone/>
            </a:pPr>
            <a:r>
              <a:rPr lang="en-GB" b="1" i="1"/>
              <a:t>Written exam </a:t>
            </a:r>
            <a:endParaRPr lang="en-GB" b="1" i="1">
              <a:solidFill>
                <a:schemeClr val="dk1"/>
              </a:solidFill>
            </a:endParaRPr>
          </a:p>
          <a:p>
            <a:pPr marL="0" indent="0">
              <a:buNone/>
            </a:pPr>
            <a:endParaRPr lang="en-GB" b="1" i="1">
              <a:solidFill>
                <a:schemeClr val="dk1"/>
              </a:solidFill>
            </a:endParaRPr>
          </a:p>
          <a:p>
            <a:pPr marL="0" indent="0">
              <a:buNone/>
            </a:pPr>
            <a:endParaRPr lang="en-GB" sz="2800">
              <a:ea typeface="Calibri"/>
              <a:cs typeface="Calibri"/>
            </a:endParaRPr>
          </a:p>
        </p:txBody>
      </p:sp>
    </p:spTree>
    <p:extLst>
      <p:ext uri="{BB962C8B-B14F-4D97-AF65-F5344CB8AC3E}">
        <p14:creationId xmlns:p14="http://schemas.microsoft.com/office/powerpoint/2010/main" val="1532826397"/>
      </p:ext>
    </p:extLst>
  </p:cSld>
  <p:clrMapOvr>
    <a:masterClrMapping/>
  </p:clrMapOvr>
  <mc:AlternateContent xmlns:mc="http://schemas.openxmlformats.org/markup-compatibility/2006" xmlns:p14="http://schemas.microsoft.com/office/powerpoint/2010/main">
    <mc:Choice Requires="p14">
      <p:transition spd="slow" p14:dur="2000" advTm="2137"/>
    </mc:Choice>
    <mc:Fallback xmlns="">
      <p:transition spd="slow" advTm="213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D6344-CCEF-119A-0C92-7DE4D17BB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70727E-5679-2CA9-D0B9-34EC8826164D}"/>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Computer Science  </a:t>
            </a:r>
          </a:p>
        </p:txBody>
      </p:sp>
      <p:sp>
        <p:nvSpPr>
          <p:cNvPr id="4" name="Text Placeholder 3">
            <a:extLst>
              <a:ext uri="{FF2B5EF4-FFF2-40B4-BE49-F238E27FC236}">
                <a16:creationId xmlns:a16="http://schemas.microsoft.com/office/drawing/2014/main" id="{A45394EA-D422-86F1-BA17-4B2FA9B6D933}"/>
              </a:ext>
            </a:extLst>
          </p:cNvPr>
          <p:cNvSpPr>
            <a:spLocks noGrp="1"/>
          </p:cNvSpPr>
          <p:nvPr>
            <p:ph type="body" idx="1"/>
          </p:nvPr>
        </p:nvSpPr>
        <p:spPr>
          <a:xfrm>
            <a:off x="839788" y="1445839"/>
            <a:ext cx="5157787" cy="823912"/>
          </a:xfrm>
        </p:spPr>
        <p:txBody>
          <a:bodyPr/>
          <a:lstStyle/>
          <a:p>
            <a:r>
              <a:rPr lang="en-GB"/>
              <a:t>Who to speak to: -  Mr Lee</a:t>
            </a:r>
          </a:p>
        </p:txBody>
      </p:sp>
      <p:sp>
        <p:nvSpPr>
          <p:cNvPr id="5" name="Content Placeholder 4">
            <a:extLst>
              <a:ext uri="{FF2B5EF4-FFF2-40B4-BE49-F238E27FC236}">
                <a16:creationId xmlns:a16="http://schemas.microsoft.com/office/drawing/2014/main" id="{8EC75EEB-425C-F6CB-2580-200C7CC6782C}"/>
              </a:ext>
            </a:extLst>
          </p:cNvPr>
          <p:cNvSpPr>
            <a:spLocks noGrp="1"/>
          </p:cNvSpPr>
          <p:nvPr>
            <p:ph sz="half" idx="2"/>
          </p:nvPr>
        </p:nvSpPr>
        <p:spPr>
          <a:xfrm>
            <a:off x="839788" y="2359399"/>
            <a:ext cx="4552670" cy="3919911"/>
          </a:xfrm>
          <a:ln w="28575"/>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fontScale="85000" lnSpcReduction="20000"/>
          </a:bodyPr>
          <a:lstStyle/>
          <a:p>
            <a:pPr marL="0" indent="0">
              <a:buNone/>
            </a:pPr>
            <a:endParaRPr lang="en-GB" b="1"/>
          </a:p>
          <a:p>
            <a:pPr marL="0" indent="0">
              <a:buNone/>
            </a:pPr>
            <a:r>
              <a:rPr lang="en-GB" b="1"/>
              <a:t>What will I learn about?</a:t>
            </a:r>
            <a:endParaRPr lang="en-GB"/>
          </a:p>
          <a:p>
            <a:r>
              <a:rPr lang="en-GB" b="1">
                <a:ea typeface="Calibri"/>
                <a:cs typeface="Calibri"/>
              </a:rPr>
              <a:t>Systems Architecture</a:t>
            </a:r>
          </a:p>
          <a:p>
            <a:r>
              <a:rPr lang="en-GB" b="1">
                <a:ea typeface="Calibri"/>
                <a:cs typeface="Calibri"/>
              </a:rPr>
              <a:t>Computational Thinking</a:t>
            </a:r>
          </a:p>
          <a:p>
            <a:r>
              <a:rPr lang="en-GB" b="1">
                <a:ea typeface="Calibri"/>
                <a:cs typeface="Calibri"/>
              </a:rPr>
              <a:t>Programming</a:t>
            </a:r>
          </a:p>
          <a:p>
            <a:r>
              <a:rPr lang="en-GB" b="1">
                <a:ea typeface="Calibri"/>
                <a:cs typeface="Calibri"/>
              </a:rPr>
              <a:t>Computer Networks</a:t>
            </a:r>
          </a:p>
          <a:p>
            <a:r>
              <a:rPr lang="en-GB" b="1">
                <a:ea typeface="Calibri"/>
                <a:cs typeface="Calibri"/>
              </a:rPr>
              <a:t>Ethical Issues and AI</a:t>
            </a:r>
          </a:p>
          <a:p>
            <a:r>
              <a:rPr lang="en-GB" b="1">
                <a:ea typeface="Calibri"/>
                <a:cs typeface="Calibri"/>
              </a:rPr>
              <a:t>Network Security</a:t>
            </a:r>
          </a:p>
          <a:p>
            <a:r>
              <a:rPr lang="en-GB" b="1">
                <a:ea typeface="Calibri"/>
                <a:cs typeface="Calibri"/>
              </a:rPr>
              <a:t>Boolean Logic</a:t>
            </a:r>
          </a:p>
          <a:p>
            <a:pPr marL="0" indent="0">
              <a:buNone/>
            </a:pPr>
            <a:endParaRPr lang="en-GB" b="1">
              <a:ea typeface="Calibri"/>
              <a:cs typeface="Calibri"/>
            </a:endParaRPr>
          </a:p>
        </p:txBody>
      </p:sp>
      <p:sp>
        <p:nvSpPr>
          <p:cNvPr id="6" name="Text Placeholder 5">
            <a:extLst>
              <a:ext uri="{FF2B5EF4-FFF2-40B4-BE49-F238E27FC236}">
                <a16:creationId xmlns:a16="http://schemas.microsoft.com/office/drawing/2014/main" id="{665750AE-A874-01F4-BB93-91313EDD4316}"/>
              </a:ext>
            </a:extLst>
          </p:cNvPr>
          <p:cNvSpPr>
            <a:spLocks noGrp="1"/>
          </p:cNvSpPr>
          <p:nvPr>
            <p:ph type="body" sz="quarter" idx="3"/>
          </p:nvPr>
        </p:nvSpPr>
        <p:spPr>
          <a:xfrm>
            <a:off x="5992905" y="1445840"/>
            <a:ext cx="5183188" cy="823912"/>
          </a:xfrm>
        </p:spPr>
        <p:txBody>
          <a:bodyPr/>
          <a:lstStyle/>
          <a:p>
            <a:r>
              <a:rPr lang="en-GB"/>
              <a:t>Course: OCR J277 Computer Science</a:t>
            </a:r>
          </a:p>
        </p:txBody>
      </p:sp>
      <p:sp>
        <p:nvSpPr>
          <p:cNvPr id="7" name="Content Placeholder 6">
            <a:extLst>
              <a:ext uri="{FF2B5EF4-FFF2-40B4-BE49-F238E27FC236}">
                <a16:creationId xmlns:a16="http://schemas.microsoft.com/office/drawing/2014/main" id="{32490CE3-9464-11FD-363F-B3A87DEF1935}"/>
              </a:ext>
            </a:extLst>
          </p:cNvPr>
          <p:cNvSpPr>
            <a:spLocks noGrp="1"/>
          </p:cNvSpPr>
          <p:nvPr>
            <p:ph sz="quarter" idx="4"/>
          </p:nvPr>
        </p:nvSpPr>
        <p:spPr>
          <a:xfrm>
            <a:off x="5992906" y="2359399"/>
            <a:ext cx="5272835" cy="3919911"/>
          </a:xfrm>
          <a:ln w="28575">
            <a:solidFill>
              <a:schemeClr val="accent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85000" lnSpcReduction="20000"/>
          </a:bodyPr>
          <a:lstStyle/>
          <a:p>
            <a:pPr marL="0" indent="0">
              <a:buNone/>
            </a:pPr>
            <a:endParaRPr lang="en-GB" b="1"/>
          </a:p>
          <a:p>
            <a:pPr marL="0" indent="0">
              <a:buNone/>
            </a:pPr>
            <a:r>
              <a:rPr lang="en-GB" b="1"/>
              <a:t>How will I be assessed?</a:t>
            </a:r>
            <a:endParaRPr lang="en-US">
              <a:ea typeface="Calibri"/>
              <a:cs typeface="Calibri"/>
            </a:endParaRPr>
          </a:p>
          <a:p>
            <a:r>
              <a:rPr lang="en-GB" b="1">
                <a:ea typeface="Calibri"/>
                <a:cs typeface="Calibri"/>
              </a:rPr>
              <a:t>Exam 1 : Computer Systems</a:t>
            </a:r>
          </a:p>
          <a:p>
            <a:r>
              <a:rPr lang="en-GB">
                <a:ea typeface="Calibri"/>
                <a:cs typeface="Calibri"/>
              </a:rPr>
              <a:t> Written Paper </a:t>
            </a:r>
          </a:p>
          <a:p>
            <a:r>
              <a:rPr lang="en-GB">
                <a:ea typeface="Calibri"/>
                <a:cs typeface="Calibri"/>
              </a:rPr>
              <a:t> 1 hour and 30 minutes</a:t>
            </a:r>
          </a:p>
          <a:p>
            <a:pPr marL="0" indent="0">
              <a:buNone/>
            </a:pPr>
            <a:endParaRPr lang="en-GB">
              <a:ea typeface="Calibri"/>
              <a:cs typeface="Calibri"/>
            </a:endParaRPr>
          </a:p>
          <a:p>
            <a:pPr marL="0" indent="0">
              <a:buNone/>
            </a:pPr>
            <a:r>
              <a:rPr lang="en-GB" b="1">
                <a:ea typeface="Calibri"/>
                <a:cs typeface="Calibri"/>
              </a:rPr>
              <a:t>Exam 2 : Computational Thinking and Programming</a:t>
            </a:r>
          </a:p>
          <a:p>
            <a:r>
              <a:rPr lang="en-GB">
                <a:ea typeface="Calibri"/>
                <a:cs typeface="Calibri"/>
              </a:rPr>
              <a:t> Written Paper</a:t>
            </a:r>
          </a:p>
          <a:p>
            <a:r>
              <a:rPr lang="en-GB">
                <a:ea typeface="Calibri"/>
                <a:cs typeface="Calibri"/>
              </a:rPr>
              <a:t> 1 hour and 30 minutes</a:t>
            </a:r>
          </a:p>
          <a:p>
            <a:pPr marL="0" indent="0">
              <a:buNone/>
            </a:pPr>
            <a:endParaRPr lang="en-GB">
              <a:ea typeface="Calibri"/>
              <a:cs typeface="Calibri"/>
            </a:endParaRPr>
          </a:p>
        </p:txBody>
      </p:sp>
      <p:pic>
        <p:nvPicPr>
          <p:cNvPr id="8" name="Picture 7" descr="Robot hands and technology">
            <a:extLst>
              <a:ext uri="{FF2B5EF4-FFF2-40B4-BE49-F238E27FC236}">
                <a16:creationId xmlns:a16="http://schemas.microsoft.com/office/drawing/2014/main" id="{46FC283C-3D4B-7682-93BB-D9694C7457A0}"/>
              </a:ext>
            </a:extLst>
          </p:cNvPr>
          <p:cNvPicPr>
            <a:picLocks noChangeAspect="1"/>
          </p:cNvPicPr>
          <p:nvPr/>
        </p:nvPicPr>
        <p:blipFill>
          <a:blip r:embed="rId2"/>
          <a:stretch>
            <a:fillRect/>
          </a:stretch>
        </p:blipFill>
        <p:spPr>
          <a:xfrm rot="-840000">
            <a:off x="9880891" y="5049369"/>
            <a:ext cx="2112099" cy="1588995"/>
          </a:xfrm>
          <a:prstGeom prst="rect">
            <a:avLst/>
          </a:prstGeom>
        </p:spPr>
      </p:pic>
    </p:spTree>
    <p:extLst>
      <p:ext uri="{BB962C8B-B14F-4D97-AF65-F5344CB8AC3E}">
        <p14:creationId xmlns:p14="http://schemas.microsoft.com/office/powerpoint/2010/main" val="3563627471"/>
      </p:ext>
    </p:extLst>
  </p:cSld>
  <p:clrMapOvr>
    <a:masterClrMapping/>
  </p:clrMapOvr>
  <mc:AlternateContent xmlns:mc="http://schemas.openxmlformats.org/markup-compatibility/2006" xmlns:p14="http://schemas.microsoft.com/office/powerpoint/2010/main">
    <mc:Choice Requires="p14">
      <p:transition spd="slow" p14:dur="2000" advTm="1443"/>
    </mc:Choice>
    <mc:Fallback xmlns="">
      <p:transition spd="slow" advTm="144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A1AA8-6BDC-A63D-CA96-135CA4B58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AE185D-254B-900F-A3C8-31E584078B1D}"/>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Religious Studies  </a:t>
            </a:r>
          </a:p>
        </p:txBody>
      </p:sp>
      <p:sp>
        <p:nvSpPr>
          <p:cNvPr id="4" name="Text Placeholder 3">
            <a:extLst>
              <a:ext uri="{FF2B5EF4-FFF2-40B4-BE49-F238E27FC236}">
                <a16:creationId xmlns:a16="http://schemas.microsoft.com/office/drawing/2014/main" id="{EBEE021F-337A-B30B-607C-F101FC907814}"/>
              </a:ext>
            </a:extLst>
          </p:cNvPr>
          <p:cNvSpPr>
            <a:spLocks noGrp="1"/>
          </p:cNvSpPr>
          <p:nvPr>
            <p:ph type="body" idx="1"/>
          </p:nvPr>
        </p:nvSpPr>
        <p:spPr>
          <a:xfrm>
            <a:off x="877888" y="1776413"/>
            <a:ext cx="5157787" cy="566737"/>
          </a:xfrm>
          <a:ln w="12700">
            <a:solidFill>
              <a:schemeClr val="tx1"/>
            </a:solidFill>
          </a:ln>
        </p:spPr>
        <p:txBody>
          <a:bodyPr>
            <a:normAutofit fontScale="85000" lnSpcReduction="10000"/>
          </a:bodyPr>
          <a:lstStyle/>
          <a:p>
            <a:r>
              <a:rPr lang="en-GB"/>
              <a:t>Who to speak to:  Mr Livermore/Mrs Chester</a:t>
            </a:r>
          </a:p>
        </p:txBody>
      </p:sp>
      <p:sp>
        <p:nvSpPr>
          <p:cNvPr id="5" name="Content Placeholder 4">
            <a:extLst>
              <a:ext uri="{FF2B5EF4-FFF2-40B4-BE49-F238E27FC236}">
                <a16:creationId xmlns:a16="http://schemas.microsoft.com/office/drawing/2014/main" id="{D67E4F87-7129-BC0F-04E5-42A76C6C5F81}"/>
              </a:ext>
            </a:extLst>
          </p:cNvPr>
          <p:cNvSpPr>
            <a:spLocks noGrp="1"/>
          </p:cNvSpPr>
          <p:nvPr>
            <p:ph sz="half" idx="2"/>
          </p:nvPr>
        </p:nvSpPr>
        <p:spPr>
          <a:ln>
            <a:solidFill>
              <a:schemeClr val="tx1"/>
            </a:solidFill>
          </a:ln>
        </p:spPr>
        <p:txBody>
          <a:bodyPr vert="horz" lIns="91440" tIns="45720" rIns="91440" bIns="45720" rtlCol="0" anchor="t">
            <a:normAutofit fontScale="62500" lnSpcReduction="20000"/>
          </a:bodyPr>
          <a:lstStyle/>
          <a:p>
            <a:pPr marL="0" indent="0">
              <a:buNone/>
            </a:pPr>
            <a:r>
              <a:rPr lang="en-GB" b="1"/>
              <a:t>What will I learn about?</a:t>
            </a:r>
          </a:p>
          <a:p>
            <a:pPr marL="0" indent="0">
              <a:buNone/>
            </a:pPr>
            <a:r>
              <a:rPr lang="en-GB" b="1">
                <a:ea typeface="+mn-lt"/>
                <a:cs typeface="+mn-lt"/>
              </a:rPr>
              <a:t>Paper one: Religion and Ethics – Christianity </a:t>
            </a:r>
          </a:p>
          <a:p>
            <a:pPr marL="0" indent="0">
              <a:buNone/>
            </a:pPr>
            <a:r>
              <a:rPr lang="en-GB">
                <a:ea typeface="+mn-lt"/>
                <a:cs typeface="+mn-lt"/>
              </a:rPr>
              <a:t>• Christian Beliefs </a:t>
            </a:r>
          </a:p>
          <a:p>
            <a:pPr marL="0" indent="0">
              <a:buNone/>
            </a:pPr>
            <a:r>
              <a:rPr lang="en-GB">
                <a:ea typeface="+mn-lt"/>
                <a:cs typeface="+mn-lt"/>
              </a:rPr>
              <a:t>• Marriage and the Family </a:t>
            </a:r>
          </a:p>
          <a:p>
            <a:pPr marL="0" indent="0">
              <a:buNone/>
            </a:pPr>
            <a:r>
              <a:rPr lang="en-GB">
                <a:ea typeface="+mn-lt"/>
                <a:cs typeface="+mn-lt"/>
              </a:rPr>
              <a:t>• Living the Christian life </a:t>
            </a:r>
          </a:p>
          <a:p>
            <a:pPr marL="0" indent="0">
              <a:buNone/>
            </a:pPr>
            <a:r>
              <a:rPr lang="en-GB">
                <a:ea typeface="+mn-lt"/>
                <a:cs typeface="+mn-lt"/>
              </a:rPr>
              <a:t>• Matters of Life and Death </a:t>
            </a:r>
          </a:p>
          <a:p>
            <a:pPr marL="0" indent="0">
              <a:buNone/>
            </a:pPr>
            <a:r>
              <a:rPr lang="en-GB" b="1">
                <a:ea typeface="+mn-lt"/>
                <a:cs typeface="+mn-lt"/>
              </a:rPr>
              <a:t>Paper two: Religion, Peace and Conflict- Islam</a:t>
            </a:r>
          </a:p>
          <a:p>
            <a:pPr marL="0" indent="0">
              <a:buNone/>
            </a:pPr>
            <a:r>
              <a:rPr lang="en-GB">
                <a:ea typeface="+mn-lt"/>
                <a:cs typeface="+mn-lt"/>
              </a:rPr>
              <a:t> • Muslim Beliefs</a:t>
            </a:r>
          </a:p>
          <a:p>
            <a:pPr marL="0" indent="0">
              <a:buNone/>
            </a:pPr>
            <a:r>
              <a:rPr lang="en-GB">
                <a:ea typeface="+mn-lt"/>
                <a:cs typeface="+mn-lt"/>
              </a:rPr>
              <a:t> • Crime and Punishment </a:t>
            </a:r>
          </a:p>
          <a:p>
            <a:pPr marL="0" indent="0">
              <a:buNone/>
            </a:pPr>
            <a:r>
              <a:rPr lang="en-GB">
                <a:ea typeface="+mn-lt"/>
                <a:cs typeface="+mn-lt"/>
              </a:rPr>
              <a:t>• Living the Muslim Life</a:t>
            </a:r>
          </a:p>
          <a:p>
            <a:r>
              <a:rPr lang="en-GB">
                <a:cs typeface="Calibri"/>
              </a:rPr>
              <a:t>Peace and conflict</a:t>
            </a:r>
            <a:endParaRPr lang="en-GB">
              <a:ea typeface="Calibri"/>
              <a:cs typeface="Calibri"/>
            </a:endParaRPr>
          </a:p>
          <a:p>
            <a:pPr marL="0" indent="0">
              <a:buNone/>
            </a:pPr>
            <a:endParaRPr lang="en-GB" b="1">
              <a:cs typeface="Calibri"/>
            </a:endParaRPr>
          </a:p>
        </p:txBody>
      </p:sp>
      <p:sp>
        <p:nvSpPr>
          <p:cNvPr id="6" name="Text Placeholder 5">
            <a:extLst>
              <a:ext uri="{FF2B5EF4-FFF2-40B4-BE49-F238E27FC236}">
                <a16:creationId xmlns:a16="http://schemas.microsoft.com/office/drawing/2014/main" id="{BCBBF11F-133A-906F-A1E8-4C548AC7448D}"/>
              </a:ext>
            </a:extLst>
          </p:cNvPr>
          <p:cNvSpPr>
            <a:spLocks noGrp="1"/>
          </p:cNvSpPr>
          <p:nvPr>
            <p:ph type="body" sz="quarter" idx="3"/>
          </p:nvPr>
        </p:nvSpPr>
        <p:spPr>
          <a:xfrm>
            <a:off x="6172200" y="1776413"/>
            <a:ext cx="5183188" cy="500062"/>
          </a:xfrm>
          <a:ln>
            <a:solidFill>
              <a:schemeClr val="tx1"/>
            </a:solidFill>
          </a:ln>
        </p:spPr>
        <p:txBody>
          <a:bodyPr>
            <a:normAutofit fontScale="85000" lnSpcReduction="10000"/>
          </a:bodyPr>
          <a:lstStyle/>
          <a:p>
            <a:r>
              <a:rPr lang="en-GB"/>
              <a:t>Course: Edexcel Religious Studies Spec B</a:t>
            </a:r>
          </a:p>
        </p:txBody>
      </p:sp>
      <p:sp>
        <p:nvSpPr>
          <p:cNvPr id="7" name="Content Placeholder 6">
            <a:extLst>
              <a:ext uri="{FF2B5EF4-FFF2-40B4-BE49-F238E27FC236}">
                <a16:creationId xmlns:a16="http://schemas.microsoft.com/office/drawing/2014/main" id="{831FA7DF-DEC4-425C-C41A-7F140E4E344E}"/>
              </a:ext>
            </a:extLst>
          </p:cNvPr>
          <p:cNvSpPr>
            <a:spLocks noGrp="1"/>
          </p:cNvSpPr>
          <p:nvPr>
            <p:ph sz="quarter" idx="4"/>
          </p:nvPr>
        </p:nvSpPr>
        <p:spPr>
          <a:ln>
            <a:solidFill>
              <a:schemeClr val="tx1"/>
            </a:solidFill>
          </a:ln>
        </p:spPr>
        <p:txBody>
          <a:bodyPr vert="horz" lIns="91440" tIns="45720" rIns="91440" bIns="45720" rtlCol="0" anchor="t">
            <a:normAutofit fontScale="62500" lnSpcReduction="20000"/>
          </a:bodyPr>
          <a:lstStyle/>
          <a:p>
            <a:pPr marL="0" indent="0">
              <a:buNone/>
            </a:pPr>
            <a:r>
              <a:rPr lang="en-GB" b="1"/>
              <a:t>How will I be assessed? </a:t>
            </a:r>
            <a:endParaRPr lang="en-US"/>
          </a:p>
          <a:p>
            <a:pPr marL="0" indent="0">
              <a:buNone/>
            </a:pPr>
            <a:r>
              <a:rPr lang="en-GB" b="1">
                <a:cs typeface="Calibri"/>
              </a:rPr>
              <a:t>Two written exams at the end of Year 11</a:t>
            </a:r>
          </a:p>
          <a:p>
            <a:pPr marL="0" indent="0">
              <a:buNone/>
            </a:pPr>
            <a:endParaRPr lang="en-GB" b="1">
              <a:cs typeface="Calibri"/>
            </a:endParaRPr>
          </a:p>
          <a:p>
            <a:pPr marL="0" indent="0">
              <a:buNone/>
            </a:pPr>
            <a:r>
              <a:rPr lang="en-GB" b="1">
                <a:cs typeface="Calibri"/>
              </a:rPr>
              <a:t>Written exam paper 1 – Religion and Ethics Christianity</a:t>
            </a:r>
          </a:p>
          <a:p>
            <a:pPr marL="0" indent="0">
              <a:buNone/>
            </a:pPr>
            <a:r>
              <a:rPr lang="en-GB">
                <a:cs typeface="Calibri"/>
              </a:rPr>
              <a:t>1 hour 45 minutes</a:t>
            </a:r>
          </a:p>
          <a:p>
            <a:pPr marL="0" indent="0">
              <a:buNone/>
            </a:pPr>
            <a:r>
              <a:rPr lang="en-GB">
                <a:cs typeface="Calibri"/>
              </a:rPr>
              <a:t>Worth 50% of your final mark</a:t>
            </a:r>
          </a:p>
          <a:p>
            <a:pPr marL="0" indent="0">
              <a:buNone/>
            </a:pPr>
            <a:endParaRPr lang="en-GB" b="1">
              <a:cs typeface="Calibri"/>
            </a:endParaRPr>
          </a:p>
          <a:p>
            <a:pPr marL="0" indent="0">
              <a:buNone/>
            </a:pPr>
            <a:r>
              <a:rPr lang="en-GB" b="1">
                <a:cs typeface="Calibri"/>
              </a:rPr>
              <a:t>Written exam paper 2 – Religion, peace and conflict – Islam </a:t>
            </a:r>
          </a:p>
          <a:p>
            <a:pPr marL="0" indent="0">
              <a:buNone/>
            </a:pPr>
            <a:r>
              <a:rPr lang="en-GB">
                <a:cs typeface="Calibri"/>
              </a:rPr>
              <a:t>1 hour 45 minutes</a:t>
            </a:r>
          </a:p>
          <a:p>
            <a:pPr marL="0" indent="0">
              <a:buNone/>
            </a:pPr>
            <a:r>
              <a:rPr lang="en-GB">
                <a:cs typeface="Calibri"/>
              </a:rPr>
              <a:t>Worth 50% of your final mark</a:t>
            </a:r>
          </a:p>
          <a:p>
            <a:pPr marL="0" indent="0">
              <a:buNone/>
            </a:pPr>
            <a:endParaRPr lang="en-GB" b="1">
              <a:cs typeface="Calibri"/>
            </a:endParaRPr>
          </a:p>
          <a:p>
            <a:pPr marL="0" indent="0">
              <a:buNone/>
            </a:pPr>
            <a:endParaRPr lang="en-GB" b="1">
              <a:cs typeface="Calibri"/>
            </a:endParaRPr>
          </a:p>
        </p:txBody>
      </p:sp>
      <p:pic>
        <p:nvPicPr>
          <p:cNvPr id="3" name="Picture 2" descr="A black cross and a crescent moon&#10;&#10;Description automatically generated">
            <a:extLst>
              <a:ext uri="{FF2B5EF4-FFF2-40B4-BE49-F238E27FC236}">
                <a16:creationId xmlns:a16="http://schemas.microsoft.com/office/drawing/2014/main" id="{58D8614E-4B28-722B-0FD0-30D2A2A2D6B3}"/>
              </a:ext>
            </a:extLst>
          </p:cNvPr>
          <p:cNvPicPr>
            <a:picLocks noChangeAspect="1"/>
          </p:cNvPicPr>
          <p:nvPr/>
        </p:nvPicPr>
        <p:blipFill>
          <a:blip r:embed="rId2"/>
          <a:stretch>
            <a:fillRect/>
          </a:stretch>
        </p:blipFill>
        <p:spPr>
          <a:xfrm>
            <a:off x="3657600" y="4695825"/>
            <a:ext cx="2247900" cy="1457325"/>
          </a:xfrm>
          <a:prstGeom prst="rect">
            <a:avLst/>
          </a:prstGeom>
        </p:spPr>
      </p:pic>
    </p:spTree>
    <p:extLst>
      <p:ext uri="{BB962C8B-B14F-4D97-AF65-F5344CB8AC3E}">
        <p14:creationId xmlns:p14="http://schemas.microsoft.com/office/powerpoint/2010/main" val="3933429597"/>
      </p:ext>
    </p:extLst>
  </p:cSld>
  <p:clrMapOvr>
    <a:masterClrMapping/>
  </p:clrMapOvr>
  <mc:AlternateContent xmlns:mc="http://schemas.openxmlformats.org/markup-compatibility/2006" xmlns:p14="http://schemas.microsoft.com/office/powerpoint/2010/main">
    <mc:Choice Requires="p14">
      <p:transition spd="slow" p14:dur="2000" advTm="1650"/>
    </mc:Choice>
    <mc:Fallback xmlns="">
      <p:transition spd="slow" advTm="165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9F135-0D94-7723-C861-3B320E3AFD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3AEA66-2801-9BF7-F18C-951ECDCD19EA}"/>
              </a:ext>
            </a:extLst>
          </p:cNvPr>
          <p:cNvSpPr>
            <a:spLocks noGrp="1"/>
          </p:cNvSpPr>
          <p:nvPr>
            <p:ph type="title"/>
          </p:nvPr>
        </p:nvSpPr>
        <p:spPr>
          <a:solidFill>
            <a:schemeClr val="accent1">
              <a:lumMod val="40000"/>
              <a:lumOff val="60000"/>
            </a:schemeClr>
          </a:solidFill>
        </p:spPr>
        <p:txBody>
          <a:bodyPr/>
          <a:lstStyle/>
          <a:p>
            <a:pPr algn="ctr"/>
            <a:r>
              <a:rPr lang="en-GB" b="1">
                <a:latin typeface="Roboto"/>
                <a:ea typeface="Roboto"/>
                <a:cs typeface="Roboto"/>
              </a:rPr>
              <a:t>Subject – Sport Science </a:t>
            </a:r>
          </a:p>
        </p:txBody>
      </p:sp>
      <p:sp>
        <p:nvSpPr>
          <p:cNvPr id="4" name="Text Placeholder 3">
            <a:extLst>
              <a:ext uri="{FF2B5EF4-FFF2-40B4-BE49-F238E27FC236}">
                <a16:creationId xmlns:a16="http://schemas.microsoft.com/office/drawing/2014/main" id="{F850E6E8-76B8-2D2E-8204-E3B4960B9490}"/>
              </a:ext>
            </a:extLst>
          </p:cNvPr>
          <p:cNvSpPr>
            <a:spLocks noGrp="1"/>
          </p:cNvSpPr>
          <p:nvPr>
            <p:ph type="body" idx="1"/>
          </p:nvPr>
        </p:nvSpPr>
        <p:spPr>
          <a:xfrm>
            <a:off x="264694" y="1708240"/>
            <a:ext cx="8142286" cy="504735"/>
          </a:xfrm>
        </p:spPr>
        <p:txBody>
          <a:bodyPr>
            <a:normAutofit/>
          </a:bodyPr>
          <a:lstStyle/>
          <a:p>
            <a:r>
              <a:rPr lang="en-GB"/>
              <a:t>Who to speak to: - Mr Leppard</a:t>
            </a:r>
            <a:endParaRPr lang="en-US">
              <a:ea typeface="Calibri" panose="020F0502020204030204"/>
              <a:cs typeface="Calibri" panose="020F0502020204030204"/>
            </a:endParaRPr>
          </a:p>
        </p:txBody>
      </p:sp>
      <p:sp>
        <p:nvSpPr>
          <p:cNvPr id="5" name="Content Placeholder 4">
            <a:extLst>
              <a:ext uri="{FF2B5EF4-FFF2-40B4-BE49-F238E27FC236}">
                <a16:creationId xmlns:a16="http://schemas.microsoft.com/office/drawing/2014/main" id="{1CFEB9AA-E5D4-FB23-BD03-221EAF921DAE}"/>
              </a:ext>
            </a:extLst>
          </p:cNvPr>
          <p:cNvSpPr>
            <a:spLocks noGrp="1"/>
          </p:cNvSpPr>
          <p:nvPr>
            <p:ph sz="half" idx="2"/>
          </p:nvPr>
        </p:nvSpPr>
        <p:spPr>
          <a:xfrm>
            <a:off x="141288" y="2695575"/>
            <a:ext cx="5818187" cy="4087154"/>
          </a:xfrm>
        </p:spPr>
        <p:txBody>
          <a:bodyPr vert="horz" lIns="91440" tIns="45720" rIns="91440" bIns="45720" rtlCol="0" anchor="t">
            <a:normAutofit fontScale="77500" lnSpcReduction="20000"/>
          </a:bodyPr>
          <a:lstStyle/>
          <a:p>
            <a:pPr>
              <a:buNone/>
            </a:pPr>
            <a:r>
              <a:rPr lang="en-GB" sz="3600" b="1">
                <a:ea typeface="Calibri"/>
                <a:cs typeface="Calibri"/>
              </a:rPr>
              <a:t>What will I learn about?</a:t>
            </a:r>
            <a:endParaRPr lang="en-GB" sz="3600">
              <a:ea typeface="Calibri"/>
              <a:cs typeface="Calibri"/>
            </a:endParaRPr>
          </a:p>
          <a:p>
            <a:pPr marL="0" indent="0">
              <a:buNone/>
            </a:pPr>
            <a:r>
              <a:rPr lang="en-GB" b="1">
                <a:ea typeface="Calibri"/>
                <a:cs typeface="Calibri"/>
              </a:rPr>
              <a:t>Anatomy &amp; Physiology</a:t>
            </a:r>
          </a:p>
          <a:p>
            <a:pPr marL="0" indent="0">
              <a:buNone/>
            </a:pPr>
            <a:r>
              <a:rPr lang="en-GB" b="1"/>
              <a:t>Fitness training</a:t>
            </a:r>
            <a:endParaRPr lang="en-GB"/>
          </a:p>
          <a:p>
            <a:pPr marL="0" indent="0">
              <a:buNone/>
            </a:pPr>
            <a:r>
              <a:rPr lang="en-GB" b="1">
                <a:ea typeface="Calibri"/>
                <a:cs typeface="Calibri"/>
              </a:rPr>
              <a:t>Fitness testing</a:t>
            </a:r>
          </a:p>
          <a:p>
            <a:pPr marL="0" indent="0">
              <a:buNone/>
            </a:pPr>
            <a:r>
              <a:rPr lang="en-GB" b="1">
                <a:ea typeface="Calibri"/>
                <a:cs typeface="Calibri"/>
              </a:rPr>
              <a:t>Fitness programming</a:t>
            </a:r>
          </a:p>
          <a:p>
            <a:pPr marL="0" indent="0">
              <a:buNone/>
            </a:pPr>
            <a:r>
              <a:rPr lang="en-GB" b="1">
                <a:ea typeface="Calibri"/>
                <a:cs typeface="Calibri"/>
              </a:rPr>
              <a:t>Rules &amp; regulations</a:t>
            </a:r>
          </a:p>
          <a:p>
            <a:pPr marL="0" indent="0">
              <a:buNone/>
            </a:pPr>
            <a:r>
              <a:rPr lang="en-GB" b="1">
                <a:ea typeface="Calibri"/>
                <a:cs typeface="Calibri"/>
              </a:rPr>
              <a:t>National Governing Bodies</a:t>
            </a:r>
          </a:p>
          <a:p>
            <a:pPr marL="0" indent="0">
              <a:buNone/>
            </a:pPr>
            <a:r>
              <a:rPr lang="en-GB" b="1">
                <a:ea typeface="Calibri"/>
                <a:cs typeface="Calibri"/>
              </a:rPr>
              <a:t>Providers of sports facilities</a:t>
            </a:r>
          </a:p>
          <a:p>
            <a:pPr marL="0" indent="0">
              <a:buNone/>
            </a:pPr>
            <a:r>
              <a:rPr lang="en-GB" b="1">
                <a:ea typeface="Calibri"/>
                <a:cs typeface="Calibri"/>
              </a:rPr>
              <a:t>Sports Injuries</a:t>
            </a:r>
          </a:p>
          <a:p>
            <a:pPr marL="0" indent="0">
              <a:buNone/>
            </a:pPr>
            <a:r>
              <a:rPr lang="en-GB" b="1">
                <a:ea typeface="Calibri"/>
                <a:cs typeface="Calibri"/>
              </a:rPr>
              <a:t>Treatment of injuries</a:t>
            </a:r>
          </a:p>
          <a:p>
            <a:pPr marL="0" indent="0">
              <a:buNone/>
            </a:pPr>
            <a:r>
              <a:rPr lang="en-GB" b="1">
                <a:ea typeface="Calibri"/>
                <a:cs typeface="Calibri"/>
              </a:rPr>
              <a:t>Practical Sporting Opportunities</a:t>
            </a:r>
          </a:p>
        </p:txBody>
      </p:sp>
      <p:sp>
        <p:nvSpPr>
          <p:cNvPr id="6" name="Text Placeholder 5">
            <a:extLst>
              <a:ext uri="{FF2B5EF4-FFF2-40B4-BE49-F238E27FC236}">
                <a16:creationId xmlns:a16="http://schemas.microsoft.com/office/drawing/2014/main" id="{46A3D74C-2C7A-6D3B-E0E9-7ECE6CD5D99A}"/>
              </a:ext>
            </a:extLst>
          </p:cNvPr>
          <p:cNvSpPr>
            <a:spLocks noGrp="1"/>
          </p:cNvSpPr>
          <p:nvPr>
            <p:ph type="body" sz="quarter" idx="3"/>
          </p:nvPr>
        </p:nvSpPr>
        <p:spPr/>
        <p:txBody>
          <a:bodyPr>
            <a:normAutofit/>
          </a:bodyPr>
          <a:lstStyle/>
          <a:p>
            <a:r>
              <a:rPr lang="en-GB"/>
              <a:t>Course: </a:t>
            </a:r>
          </a:p>
        </p:txBody>
      </p:sp>
      <p:sp>
        <p:nvSpPr>
          <p:cNvPr id="7" name="Content Placeholder 6">
            <a:extLst>
              <a:ext uri="{FF2B5EF4-FFF2-40B4-BE49-F238E27FC236}">
                <a16:creationId xmlns:a16="http://schemas.microsoft.com/office/drawing/2014/main" id="{ABBE99D1-8396-D62B-924C-5AC230477C42}"/>
              </a:ext>
            </a:extLst>
          </p:cNvPr>
          <p:cNvSpPr>
            <a:spLocks noGrp="1"/>
          </p:cNvSpPr>
          <p:nvPr>
            <p:ph sz="quarter" idx="4"/>
          </p:nvPr>
        </p:nvSpPr>
        <p:spPr>
          <a:xfrm>
            <a:off x="6173877" y="2695575"/>
            <a:ext cx="5643263" cy="3684588"/>
          </a:xfrm>
        </p:spPr>
        <p:txBody>
          <a:bodyPr vert="horz" lIns="91440" tIns="45720" rIns="91440" bIns="45720" rtlCol="0" anchor="t">
            <a:normAutofit fontScale="77500" lnSpcReduction="20000"/>
          </a:bodyPr>
          <a:lstStyle/>
          <a:p>
            <a:pPr marL="0" indent="0">
              <a:buNone/>
            </a:pPr>
            <a:r>
              <a:rPr lang="en-GB" b="1"/>
              <a:t>1 x exam (1 hour 15 mins)</a:t>
            </a:r>
            <a:endParaRPr lang="en-US" b="1">
              <a:ea typeface="Calibri"/>
              <a:cs typeface="Calibri"/>
            </a:endParaRPr>
          </a:p>
          <a:p>
            <a:pPr marL="0" indent="0">
              <a:buNone/>
            </a:pPr>
            <a:r>
              <a:rPr lang="en-GB" b="1">
                <a:ea typeface="Calibri"/>
                <a:cs typeface="Calibri"/>
              </a:rPr>
              <a:t>2 x internal assessments</a:t>
            </a:r>
          </a:p>
          <a:p>
            <a:r>
              <a:rPr lang="en-GB">
                <a:ea typeface="Calibri"/>
                <a:cs typeface="Calibri"/>
              </a:rPr>
              <a:t>5 tasks in 18 hours</a:t>
            </a:r>
          </a:p>
          <a:p>
            <a:r>
              <a:rPr lang="en-GB">
                <a:ea typeface="Calibri"/>
                <a:cs typeface="Calibri"/>
              </a:rPr>
              <a:t>Combination of video evidence, written document and PowerPoints</a:t>
            </a:r>
          </a:p>
        </p:txBody>
      </p:sp>
      <p:pic>
        <p:nvPicPr>
          <p:cNvPr id="3" name="Picture 2" descr="A drawing of a human heart&#10;&#10;Description automatically generated">
            <a:extLst>
              <a:ext uri="{FF2B5EF4-FFF2-40B4-BE49-F238E27FC236}">
                <a16:creationId xmlns:a16="http://schemas.microsoft.com/office/drawing/2014/main" id="{9DCE5E02-142F-45B3-D318-32E52CCD74E8}"/>
              </a:ext>
            </a:extLst>
          </p:cNvPr>
          <p:cNvPicPr>
            <a:picLocks noChangeAspect="1"/>
          </p:cNvPicPr>
          <p:nvPr/>
        </p:nvPicPr>
        <p:blipFill>
          <a:blip r:embed="rId2"/>
          <a:stretch>
            <a:fillRect/>
          </a:stretch>
        </p:blipFill>
        <p:spPr>
          <a:xfrm>
            <a:off x="4044060" y="2781801"/>
            <a:ext cx="1813704" cy="1756734"/>
          </a:xfrm>
          <a:prstGeom prst="rect">
            <a:avLst/>
          </a:prstGeom>
        </p:spPr>
      </p:pic>
      <p:pic>
        <p:nvPicPr>
          <p:cNvPr id="8" name="Picture 7" descr="A person in a football uniform running&#10;&#10;Description automatically generated">
            <a:extLst>
              <a:ext uri="{FF2B5EF4-FFF2-40B4-BE49-F238E27FC236}">
                <a16:creationId xmlns:a16="http://schemas.microsoft.com/office/drawing/2014/main" id="{56332E09-C61A-11CC-B82B-8D227936D909}"/>
              </a:ext>
            </a:extLst>
          </p:cNvPr>
          <p:cNvPicPr>
            <a:picLocks noChangeAspect="1"/>
          </p:cNvPicPr>
          <p:nvPr/>
        </p:nvPicPr>
        <p:blipFill>
          <a:blip r:embed="rId3"/>
          <a:stretch>
            <a:fillRect/>
          </a:stretch>
        </p:blipFill>
        <p:spPr>
          <a:xfrm>
            <a:off x="10365509" y="4690918"/>
            <a:ext cx="1181100" cy="2057400"/>
          </a:xfrm>
          <a:prstGeom prst="rect">
            <a:avLst/>
          </a:prstGeom>
        </p:spPr>
      </p:pic>
      <p:pic>
        <p:nvPicPr>
          <p:cNvPr id="9" name="Picture 8" descr="A diagram of a road with traffic cones&#10;&#10;Description automatically generated">
            <a:extLst>
              <a:ext uri="{FF2B5EF4-FFF2-40B4-BE49-F238E27FC236}">
                <a16:creationId xmlns:a16="http://schemas.microsoft.com/office/drawing/2014/main" id="{24A5FCE8-59E7-A08C-DF4B-E3A3FA2D8D44}"/>
              </a:ext>
            </a:extLst>
          </p:cNvPr>
          <p:cNvPicPr>
            <a:picLocks noChangeAspect="1"/>
          </p:cNvPicPr>
          <p:nvPr/>
        </p:nvPicPr>
        <p:blipFill>
          <a:blip r:embed="rId4"/>
          <a:stretch>
            <a:fillRect/>
          </a:stretch>
        </p:blipFill>
        <p:spPr>
          <a:xfrm>
            <a:off x="4954588" y="4765675"/>
            <a:ext cx="1685925" cy="1911350"/>
          </a:xfrm>
          <a:prstGeom prst="rect">
            <a:avLst/>
          </a:prstGeom>
        </p:spPr>
      </p:pic>
    </p:spTree>
    <p:extLst>
      <p:ext uri="{BB962C8B-B14F-4D97-AF65-F5344CB8AC3E}">
        <p14:creationId xmlns:p14="http://schemas.microsoft.com/office/powerpoint/2010/main" val="2224155483"/>
      </p:ext>
    </p:extLst>
  </p:cSld>
  <p:clrMapOvr>
    <a:masterClrMapping/>
  </p:clrMapOvr>
  <mc:AlternateContent xmlns:mc="http://schemas.openxmlformats.org/markup-compatibility/2006" xmlns:p14="http://schemas.microsoft.com/office/powerpoint/2010/main">
    <mc:Choice Requires="p14">
      <p:transition spd="slow" p14:dur="2000" advTm="1580"/>
    </mc:Choice>
    <mc:Fallback xmlns="">
      <p:transition spd="slow" advTm="158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67C65-F61E-2C01-55AF-C0C4E2F1A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52EF6-E2A2-2D9C-CF17-75DB6B3CE1F6}"/>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Art  </a:t>
            </a:r>
          </a:p>
        </p:txBody>
      </p:sp>
      <p:sp>
        <p:nvSpPr>
          <p:cNvPr id="4" name="Text Placeholder 3">
            <a:extLst>
              <a:ext uri="{FF2B5EF4-FFF2-40B4-BE49-F238E27FC236}">
                <a16:creationId xmlns:a16="http://schemas.microsoft.com/office/drawing/2014/main" id="{FF0CC214-3BD7-9979-7A74-A0812D9420D4}"/>
              </a:ext>
            </a:extLst>
          </p:cNvPr>
          <p:cNvSpPr>
            <a:spLocks noGrp="1"/>
          </p:cNvSpPr>
          <p:nvPr>
            <p:ph type="body" idx="1"/>
          </p:nvPr>
        </p:nvSpPr>
        <p:spPr>
          <a:xfrm>
            <a:off x="850674" y="1713820"/>
            <a:ext cx="5157787" cy="823912"/>
          </a:xfrm>
        </p:spPr>
        <p:txBody>
          <a:bodyPr/>
          <a:lstStyle/>
          <a:p>
            <a:r>
              <a:rPr lang="en-GB"/>
              <a:t>Who to speak to: - Mrs Mayes</a:t>
            </a:r>
          </a:p>
        </p:txBody>
      </p:sp>
      <p:sp>
        <p:nvSpPr>
          <p:cNvPr id="5" name="Content Placeholder 4">
            <a:extLst>
              <a:ext uri="{FF2B5EF4-FFF2-40B4-BE49-F238E27FC236}">
                <a16:creationId xmlns:a16="http://schemas.microsoft.com/office/drawing/2014/main" id="{90FF4AD2-1849-8D7E-6EF7-3A382EDA0303}"/>
              </a:ext>
            </a:extLst>
          </p:cNvPr>
          <p:cNvSpPr>
            <a:spLocks noGrp="1"/>
          </p:cNvSpPr>
          <p:nvPr>
            <p:ph sz="half" idx="2"/>
          </p:nvPr>
        </p:nvSpPr>
        <p:spPr/>
        <p:txBody>
          <a:bodyPr vert="horz" lIns="91440" tIns="45720" rIns="91440" bIns="45720" rtlCol="0" anchor="t">
            <a:normAutofit/>
          </a:bodyPr>
          <a:lstStyle/>
          <a:p>
            <a:pPr marL="0" indent="0">
              <a:buNone/>
            </a:pPr>
            <a:r>
              <a:rPr lang="en-GB" b="1"/>
              <a:t>What will I learn about?</a:t>
            </a:r>
          </a:p>
          <a:p>
            <a:pPr marL="0" indent="0">
              <a:buNone/>
            </a:pPr>
            <a:r>
              <a:rPr lang="en-GB" sz="1400">
                <a:cs typeface="Calibri"/>
              </a:rPr>
              <a:t>You will produce personal sketchbooks in response to a range of themes. These will evidence your creative journey and development of ideas. You will study the work of other artists and analyse their work in detail. The course will enable you to develop your skills in the following areas. </a:t>
            </a:r>
            <a:endParaRPr lang="en-GB" sz="1400">
              <a:ea typeface="Calibri"/>
              <a:cs typeface="Calibri"/>
            </a:endParaRPr>
          </a:p>
          <a:p>
            <a:pPr marL="0" indent="0">
              <a:buNone/>
            </a:pPr>
            <a:r>
              <a:rPr lang="en-GB" sz="1400" b="1">
                <a:cs typeface="Calibri"/>
              </a:rPr>
              <a:t>Drawing </a:t>
            </a:r>
          </a:p>
          <a:p>
            <a:pPr marL="0" indent="0">
              <a:buNone/>
            </a:pPr>
            <a:r>
              <a:rPr lang="en-GB" sz="1400" b="1">
                <a:cs typeface="Calibri"/>
              </a:rPr>
              <a:t>Painting </a:t>
            </a:r>
          </a:p>
          <a:p>
            <a:pPr marL="0" indent="0">
              <a:buNone/>
            </a:pPr>
            <a:r>
              <a:rPr lang="en-GB" sz="1400" b="1">
                <a:cs typeface="Calibri"/>
              </a:rPr>
              <a:t>Ceramics </a:t>
            </a:r>
          </a:p>
          <a:p>
            <a:pPr marL="0" indent="0">
              <a:buNone/>
            </a:pPr>
            <a:r>
              <a:rPr lang="en-GB" sz="1400" b="1">
                <a:cs typeface="Calibri"/>
              </a:rPr>
              <a:t>Printing</a:t>
            </a:r>
          </a:p>
          <a:p>
            <a:pPr marL="0" indent="0">
              <a:buNone/>
            </a:pPr>
            <a:r>
              <a:rPr lang="en-GB" sz="1400" b="1">
                <a:cs typeface="Calibri"/>
              </a:rPr>
              <a:t>Mixed media</a:t>
            </a:r>
          </a:p>
          <a:p>
            <a:pPr marL="0" indent="0">
              <a:buNone/>
            </a:pPr>
            <a:r>
              <a:rPr lang="en-GB" sz="1400">
                <a:cs typeface="Calibri"/>
              </a:rPr>
              <a:t>As part of your personal portfolio, will also produce large-scale drawings, 2D and 3D final pieces. </a:t>
            </a:r>
          </a:p>
          <a:p>
            <a:pPr marL="0" indent="0">
              <a:buNone/>
            </a:pPr>
            <a:endParaRPr lang="en-GB" b="1">
              <a:cs typeface="Calibri"/>
            </a:endParaRPr>
          </a:p>
        </p:txBody>
      </p:sp>
      <p:sp>
        <p:nvSpPr>
          <p:cNvPr id="6" name="Text Placeholder 5">
            <a:extLst>
              <a:ext uri="{FF2B5EF4-FFF2-40B4-BE49-F238E27FC236}">
                <a16:creationId xmlns:a16="http://schemas.microsoft.com/office/drawing/2014/main" id="{B727A969-5A89-EB58-33EF-BAC04093BE36}"/>
              </a:ext>
            </a:extLst>
          </p:cNvPr>
          <p:cNvSpPr>
            <a:spLocks noGrp="1"/>
          </p:cNvSpPr>
          <p:nvPr>
            <p:ph type="body" sz="quarter" idx="3"/>
          </p:nvPr>
        </p:nvSpPr>
        <p:spPr/>
        <p:txBody>
          <a:bodyPr/>
          <a:lstStyle/>
          <a:p>
            <a:r>
              <a:rPr lang="en-GB"/>
              <a:t>Course: GCSE Art (AQA)</a:t>
            </a:r>
          </a:p>
        </p:txBody>
      </p:sp>
      <p:sp>
        <p:nvSpPr>
          <p:cNvPr id="7" name="Content Placeholder 6">
            <a:extLst>
              <a:ext uri="{FF2B5EF4-FFF2-40B4-BE49-F238E27FC236}">
                <a16:creationId xmlns:a16="http://schemas.microsoft.com/office/drawing/2014/main" id="{34B5C7EA-7FDE-0C90-94C5-F1475B2FD808}"/>
              </a:ext>
            </a:extLst>
          </p:cNvPr>
          <p:cNvSpPr>
            <a:spLocks noGrp="1"/>
          </p:cNvSpPr>
          <p:nvPr>
            <p:ph sz="quarter" idx="4"/>
          </p:nvPr>
        </p:nvSpPr>
        <p:spPr>
          <a:xfrm>
            <a:off x="6172200" y="2505075"/>
            <a:ext cx="5614508" cy="4072776"/>
          </a:xfrm>
        </p:spPr>
        <p:txBody>
          <a:bodyPr vert="horz" lIns="91440" tIns="45720" rIns="91440" bIns="45720" rtlCol="0" anchor="t">
            <a:normAutofit/>
          </a:bodyPr>
          <a:lstStyle/>
          <a:p>
            <a:pPr marL="0" indent="0">
              <a:buNone/>
            </a:pPr>
            <a:r>
              <a:rPr lang="en-GB" b="1"/>
              <a:t>How will I be assessed? </a:t>
            </a:r>
            <a:endParaRPr lang="en-US"/>
          </a:p>
          <a:p>
            <a:pPr marL="0" indent="0">
              <a:buNone/>
            </a:pPr>
            <a:endParaRPr lang="en-US" sz="1200">
              <a:latin typeface="Calibri"/>
              <a:cs typeface="Arial"/>
            </a:endParaRPr>
          </a:p>
          <a:p>
            <a:pPr marL="0" indent="0">
              <a:buNone/>
            </a:pPr>
            <a:r>
              <a:rPr lang="en-US" sz="1600" b="1">
                <a:latin typeface="Calibri"/>
                <a:cs typeface="Arial"/>
              </a:rPr>
              <a:t>Unit 1: </a:t>
            </a:r>
            <a:r>
              <a:rPr lang="en-US" sz="1600">
                <a:latin typeface="Calibri"/>
                <a:cs typeface="Arial"/>
              </a:rPr>
              <a:t>Personal Portfolio (Year 10)</a:t>
            </a:r>
            <a:r>
              <a:rPr lang="en-GB" sz="1600">
                <a:cs typeface="Calibri"/>
              </a:rPr>
              <a:t> </a:t>
            </a:r>
            <a:r>
              <a:rPr lang="en-US" sz="1600">
                <a:latin typeface="Calibri"/>
                <a:cs typeface="Arial"/>
              </a:rPr>
              <a:t>60% of Total Mark </a:t>
            </a:r>
            <a:endParaRPr lang="en-GB" sz="1600">
              <a:latin typeface="Calibri"/>
              <a:cs typeface="Arial"/>
            </a:endParaRPr>
          </a:p>
          <a:p>
            <a:pPr marL="0" indent="0">
              <a:buNone/>
            </a:pPr>
            <a:r>
              <a:rPr lang="en-US" sz="1600" b="1">
                <a:latin typeface="Calibri"/>
                <a:cs typeface="Arial"/>
              </a:rPr>
              <a:t>Unit 2: </a:t>
            </a:r>
            <a:r>
              <a:rPr lang="en-US" sz="1600">
                <a:latin typeface="Calibri"/>
                <a:cs typeface="Arial"/>
              </a:rPr>
              <a:t>Externally set exam assignment </a:t>
            </a:r>
            <a:endParaRPr lang="en-GB" sz="1600">
              <a:latin typeface="Calibri"/>
              <a:cs typeface="Arial"/>
            </a:endParaRPr>
          </a:p>
          <a:p>
            <a:pPr marL="0" indent="0">
              <a:buNone/>
            </a:pPr>
            <a:r>
              <a:rPr lang="en-US" sz="1600" b="1">
                <a:latin typeface="Calibri"/>
                <a:cs typeface="Arial"/>
              </a:rPr>
              <a:t>10 Hour GCSE Exam </a:t>
            </a:r>
            <a:r>
              <a:rPr lang="en-US" sz="1600">
                <a:latin typeface="Calibri"/>
                <a:cs typeface="Arial"/>
              </a:rPr>
              <a:t>(Year 11)</a:t>
            </a:r>
            <a:r>
              <a:rPr lang="en-GB" sz="1600">
                <a:cs typeface="Calibri"/>
              </a:rPr>
              <a:t> </a:t>
            </a:r>
            <a:r>
              <a:rPr lang="en-US" sz="1600">
                <a:latin typeface="Calibri"/>
                <a:cs typeface="Arial"/>
              </a:rPr>
              <a:t>40% of Total Mark</a:t>
            </a:r>
          </a:p>
          <a:p>
            <a:pPr marL="0" indent="0">
              <a:buNone/>
            </a:pPr>
            <a:endParaRPr lang="en-US" sz="1600">
              <a:latin typeface="Calibri"/>
              <a:cs typeface="Arial"/>
            </a:endParaRPr>
          </a:p>
          <a:p>
            <a:pPr>
              <a:buNone/>
            </a:pPr>
            <a:r>
              <a:rPr lang="en-US" sz="1600" b="1">
                <a:solidFill>
                  <a:srgbClr val="1A1F23"/>
                </a:solidFill>
              </a:rPr>
              <a:t>Both units must show evidence for all ASSESSMENT OBJECTIVES</a:t>
            </a:r>
            <a:endParaRPr lang="en-US" sz="1600">
              <a:cs typeface="Calibri"/>
            </a:endParaRPr>
          </a:p>
          <a:p>
            <a:pPr>
              <a:buFont typeface="Arial"/>
              <a:buChar char="•"/>
            </a:pPr>
            <a:r>
              <a:rPr lang="en-US" sz="1600" b="1">
                <a:solidFill>
                  <a:srgbClr val="5B5D60"/>
                </a:solidFill>
                <a:ea typeface="+mn-lt"/>
                <a:cs typeface="+mn-lt"/>
              </a:rPr>
              <a:t>AO1  Develop ideas</a:t>
            </a:r>
            <a:endParaRPr lang="en-US" sz="1600" b="1">
              <a:cs typeface="Calibri"/>
            </a:endParaRPr>
          </a:p>
          <a:p>
            <a:pPr>
              <a:buFont typeface="Arial"/>
              <a:buChar char="•"/>
            </a:pPr>
            <a:r>
              <a:rPr lang="en-US" sz="1600" b="1">
                <a:solidFill>
                  <a:srgbClr val="5B5D60"/>
                </a:solidFill>
                <a:ea typeface="+mn-lt"/>
                <a:cs typeface="+mn-lt"/>
              </a:rPr>
              <a:t>AO2  Explore</a:t>
            </a:r>
            <a:endParaRPr lang="en-US" sz="1600" b="1">
              <a:cs typeface="Calibri"/>
            </a:endParaRPr>
          </a:p>
          <a:p>
            <a:pPr>
              <a:buFont typeface="Arial"/>
              <a:buChar char="•"/>
            </a:pPr>
            <a:r>
              <a:rPr lang="en-US" sz="1600" b="1">
                <a:solidFill>
                  <a:srgbClr val="5B5D60"/>
                </a:solidFill>
                <a:ea typeface="+mn-lt"/>
                <a:cs typeface="+mn-lt"/>
              </a:rPr>
              <a:t>AO3  Record ideas</a:t>
            </a:r>
            <a:endParaRPr lang="en-US" sz="1600" b="1">
              <a:cs typeface="Calibri"/>
            </a:endParaRPr>
          </a:p>
          <a:p>
            <a:pPr>
              <a:buFont typeface="Arial"/>
              <a:buChar char="•"/>
            </a:pPr>
            <a:r>
              <a:rPr lang="en-US" sz="1600" b="1">
                <a:solidFill>
                  <a:srgbClr val="5B5D60"/>
                </a:solidFill>
                <a:ea typeface="+mn-lt"/>
                <a:cs typeface="+mn-lt"/>
              </a:rPr>
              <a:t>AO4  Produce a personal response</a:t>
            </a:r>
            <a:endParaRPr lang="en-US" sz="1600" b="1"/>
          </a:p>
          <a:p>
            <a:pPr marL="0" indent="0">
              <a:buNone/>
            </a:pPr>
            <a:endParaRPr lang="en-US" sz="1200">
              <a:latin typeface="Arial"/>
              <a:cs typeface="Arial"/>
            </a:endParaRPr>
          </a:p>
        </p:txBody>
      </p:sp>
      <p:sp>
        <p:nvSpPr>
          <p:cNvPr id="3" name="Rectangle 2">
            <a:extLst>
              <a:ext uri="{FF2B5EF4-FFF2-40B4-BE49-F238E27FC236}">
                <a16:creationId xmlns:a16="http://schemas.microsoft.com/office/drawing/2014/main" id="{5415787C-810D-E852-835C-F792D52C57A5}"/>
              </a:ext>
            </a:extLst>
          </p:cNvPr>
          <p:cNvSpPr/>
          <p:nvPr/>
        </p:nvSpPr>
        <p:spPr>
          <a:xfrm>
            <a:off x="849084" y="2503713"/>
            <a:ext cx="5116286" cy="392974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B403575-D4E2-7E6A-1DCE-6639A4A204D8}"/>
              </a:ext>
            </a:extLst>
          </p:cNvPr>
          <p:cNvSpPr/>
          <p:nvPr/>
        </p:nvSpPr>
        <p:spPr>
          <a:xfrm>
            <a:off x="6095999" y="2503713"/>
            <a:ext cx="5617028" cy="392974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3979418"/>
      </p:ext>
    </p:extLst>
  </p:cSld>
  <p:clrMapOvr>
    <a:masterClrMapping/>
  </p:clrMapOvr>
  <mc:AlternateContent xmlns:mc="http://schemas.openxmlformats.org/markup-compatibility/2006" xmlns:p14="http://schemas.microsoft.com/office/powerpoint/2010/main">
    <mc:Choice Requires="p14">
      <p:transition spd="slow" p14:dur="2000" advTm="1491"/>
    </mc:Choice>
    <mc:Fallback xmlns="">
      <p:transition spd="slow" advTm="149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8E64D-58F7-4A17-92FE-9977239B17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D0502-850B-A756-516F-7F63478AA3D0}"/>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Music  </a:t>
            </a:r>
          </a:p>
        </p:txBody>
      </p:sp>
      <p:sp>
        <p:nvSpPr>
          <p:cNvPr id="4" name="Text Placeholder 3">
            <a:extLst>
              <a:ext uri="{FF2B5EF4-FFF2-40B4-BE49-F238E27FC236}">
                <a16:creationId xmlns:a16="http://schemas.microsoft.com/office/drawing/2014/main" id="{14F4AE30-D7FD-6ADA-E419-28C1E8BAB7FE}"/>
              </a:ext>
            </a:extLst>
          </p:cNvPr>
          <p:cNvSpPr>
            <a:spLocks noGrp="1"/>
          </p:cNvSpPr>
          <p:nvPr>
            <p:ph type="body" idx="1"/>
          </p:nvPr>
        </p:nvSpPr>
        <p:spPr>
          <a:xfrm>
            <a:off x="839788" y="1704253"/>
            <a:ext cx="5180877" cy="500641"/>
          </a:xfrm>
        </p:spPr>
        <p:txBody>
          <a:bodyPr/>
          <a:lstStyle/>
          <a:p>
            <a:r>
              <a:rPr lang="en-GB"/>
              <a:t>Who to speak to: Mrs Hutchinson</a:t>
            </a:r>
          </a:p>
        </p:txBody>
      </p:sp>
      <p:sp>
        <p:nvSpPr>
          <p:cNvPr id="5" name="Content Placeholder 4">
            <a:extLst>
              <a:ext uri="{FF2B5EF4-FFF2-40B4-BE49-F238E27FC236}">
                <a16:creationId xmlns:a16="http://schemas.microsoft.com/office/drawing/2014/main" id="{8C5BD0E5-3648-6A96-376A-F965A92E38A3}"/>
              </a:ext>
            </a:extLst>
          </p:cNvPr>
          <p:cNvSpPr>
            <a:spLocks noGrp="1"/>
          </p:cNvSpPr>
          <p:nvPr>
            <p:ph sz="half" idx="2"/>
          </p:nvPr>
        </p:nvSpPr>
        <p:spPr>
          <a:xfrm>
            <a:off x="839788" y="2251075"/>
            <a:ext cx="5180878" cy="4550496"/>
          </a:xfrm>
          <a:ln>
            <a:solidFill>
              <a:srgbClr val="4472C4"/>
            </a:solidFill>
          </a:ln>
        </p:spPr>
        <p:txBody>
          <a:bodyPr vert="horz" lIns="91440" tIns="45720" rIns="91440" bIns="45720" rtlCol="0" anchor="t">
            <a:normAutofit fontScale="85000" lnSpcReduction="20000"/>
          </a:bodyPr>
          <a:lstStyle/>
          <a:p>
            <a:pPr marL="0" indent="0">
              <a:buNone/>
            </a:pPr>
            <a:r>
              <a:rPr lang="en-GB" b="1"/>
              <a:t>What will I learn about?</a:t>
            </a:r>
          </a:p>
          <a:p>
            <a:pPr marL="0" indent="0">
              <a:buNone/>
            </a:pPr>
            <a:r>
              <a:rPr lang="en-GB" sz="2000" b="1">
                <a:cs typeface="Calibri"/>
              </a:rPr>
              <a:t>5 Areas of Study:</a:t>
            </a:r>
          </a:p>
          <a:p>
            <a:pPr marL="0" indent="0">
              <a:lnSpc>
                <a:spcPct val="100000"/>
              </a:lnSpc>
              <a:spcBef>
                <a:spcPts val="500"/>
              </a:spcBef>
              <a:buNone/>
            </a:pPr>
            <a:r>
              <a:rPr lang="en-GB" sz="1800" b="1">
                <a:cs typeface="Calibri"/>
              </a:rPr>
              <a:t>AOS1 – My instrument</a:t>
            </a:r>
          </a:p>
          <a:p>
            <a:pPr marL="0" indent="0">
              <a:lnSpc>
                <a:spcPct val="100000"/>
              </a:lnSpc>
              <a:spcBef>
                <a:spcPts val="500"/>
              </a:spcBef>
              <a:buNone/>
            </a:pPr>
            <a:r>
              <a:rPr lang="en-GB" sz="1400" b="1">
                <a:cs typeface="Calibri"/>
              </a:rPr>
              <a:t>Learn to play pieces on your instrument of choice or develop your Music Technology skills and use recording and producing software</a:t>
            </a:r>
          </a:p>
          <a:p>
            <a:pPr marL="0" indent="0">
              <a:buNone/>
            </a:pPr>
            <a:r>
              <a:rPr lang="en-GB" sz="1800" b="1">
                <a:cs typeface="Calibri"/>
              </a:rPr>
              <a:t>AOS2 – The Classical Concerto</a:t>
            </a:r>
          </a:p>
          <a:p>
            <a:pPr marL="0" indent="0">
              <a:buNone/>
            </a:pPr>
            <a:r>
              <a:rPr lang="en-GB" sz="1400" b="1">
                <a:cs typeface="Calibri"/>
              </a:rPr>
              <a:t>Learn about Baroque, Classical and Romantic Music</a:t>
            </a:r>
          </a:p>
          <a:p>
            <a:pPr marL="0" indent="0">
              <a:buNone/>
            </a:pPr>
            <a:r>
              <a:rPr lang="en-GB" sz="1800" b="1">
                <a:cs typeface="Calibri"/>
              </a:rPr>
              <a:t>AOS3 – World Music</a:t>
            </a:r>
          </a:p>
          <a:p>
            <a:pPr marL="0" indent="0">
              <a:buNone/>
            </a:pPr>
            <a:r>
              <a:rPr lang="en-GB" sz="1400" b="1">
                <a:cs typeface="Calibri"/>
              </a:rPr>
              <a:t>Study Greek, Palestinian, African, South American, Indian and Punjab Music</a:t>
            </a:r>
            <a:endParaRPr lang="en-GB" sz="1800" b="1">
              <a:cs typeface="Calibri"/>
            </a:endParaRPr>
          </a:p>
          <a:p>
            <a:pPr marL="0" indent="0">
              <a:buNone/>
            </a:pPr>
            <a:r>
              <a:rPr lang="en-GB" sz="1800" b="1">
                <a:cs typeface="Calibri"/>
              </a:rPr>
              <a:t>AOS4 – Film and Game Music</a:t>
            </a:r>
          </a:p>
          <a:p>
            <a:pPr marL="0" indent="0">
              <a:buNone/>
            </a:pPr>
            <a:r>
              <a:rPr lang="en-GB" sz="1400" b="1">
                <a:cs typeface="Calibri"/>
              </a:rPr>
              <a:t>Study film scores and music used in Computer Games</a:t>
            </a:r>
            <a:endParaRPr lang="en-GB" sz="1800" b="1">
              <a:cs typeface="Calibri"/>
            </a:endParaRPr>
          </a:p>
          <a:p>
            <a:pPr marL="0" indent="0">
              <a:buNone/>
            </a:pPr>
            <a:r>
              <a:rPr lang="en-GB" sz="1800" b="1">
                <a:cs typeface="Calibri"/>
              </a:rPr>
              <a:t>AOS5 – Popular Music</a:t>
            </a:r>
          </a:p>
          <a:p>
            <a:pPr marL="0" indent="0">
              <a:buNone/>
            </a:pPr>
            <a:r>
              <a:rPr lang="en-GB" sz="1400" b="1">
                <a:cs typeface="Calibri"/>
              </a:rPr>
              <a:t>Learn about Rock and Roll from the 50's and 60's, Rock Anthems from the 70's and 80's, Pop Ballads from the 70's, 80's and 90's and Solo Pop Artists from 90's to present day.</a:t>
            </a:r>
          </a:p>
          <a:p>
            <a:pPr marL="0" indent="0">
              <a:buNone/>
            </a:pPr>
            <a:endParaRPr lang="en-GB" b="1">
              <a:cs typeface="Calibri"/>
            </a:endParaRPr>
          </a:p>
        </p:txBody>
      </p:sp>
      <p:sp>
        <p:nvSpPr>
          <p:cNvPr id="6" name="Text Placeholder 5">
            <a:extLst>
              <a:ext uri="{FF2B5EF4-FFF2-40B4-BE49-F238E27FC236}">
                <a16:creationId xmlns:a16="http://schemas.microsoft.com/office/drawing/2014/main" id="{3943876C-DCCD-05A9-F947-B4B0E64C3483}"/>
              </a:ext>
            </a:extLst>
          </p:cNvPr>
          <p:cNvSpPr>
            <a:spLocks noGrp="1"/>
          </p:cNvSpPr>
          <p:nvPr>
            <p:ph type="body" sz="quarter" idx="3"/>
          </p:nvPr>
        </p:nvSpPr>
        <p:spPr>
          <a:xfrm>
            <a:off x="6172200" y="1704253"/>
            <a:ext cx="5183188" cy="500641"/>
          </a:xfrm>
        </p:spPr>
        <p:txBody>
          <a:bodyPr/>
          <a:lstStyle/>
          <a:p>
            <a:r>
              <a:rPr lang="en-GB"/>
              <a:t>Course: OCR GCSE Music</a:t>
            </a:r>
          </a:p>
        </p:txBody>
      </p:sp>
      <p:sp>
        <p:nvSpPr>
          <p:cNvPr id="7" name="Content Placeholder 6">
            <a:extLst>
              <a:ext uri="{FF2B5EF4-FFF2-40B4-BE49-F238E27FC236}">
                <a16:creationId xmlns:a16="http://schemas.microsoft.com/office/drawing/2014/main" id="{98078A28-DC93-2038-59EF-4351E7FE8141}"/>
              </a:ext>
            </a:extLst>
          </p:cNvPr>
          <p:cNvSpPr>
            <a:spLocks noGrp="1"/>
          </p:cNvSpPr>
          <p:nvPr>
            <p:ph sz="quarter" idx="4"/>
          </p:nvPr>
        </p:nvSpPr>
        <p:spPr>
          <a:xfrm>
            <a:off x="6172200" y="2251076"/>
            <a:ext cx="5183188" cy="4492768"/>
          </a:xfrm>
          <a:ln>
            <a:solidFill>
              <a:srgbClr val="4472C4"/>
            </a:solidFill>
          </a:ln>
        </p:spPr>
        <p:txBody>
          <a:bodyPr vert="horz" lIns="91440" tIns="45720" rIns="91440" bIns="45720" rtlCol="0" anchor="t">
            <a:normAutofit fontScale="85000" lnSpcReduction="20000"/>
          </a:bodyPr>
          <a:lstStyle/>
          <a:p>
            <a:pPr marL="0" indent="0">
              <a:buNone/>
            </a:pPr>
            <a:r>
              <a:rPr lang="en-GB" b="1"/>
              <a:t>How will I be assessed? </a:t>
            </a:r>
            <a:endParaRPr lang="en-US"/>
          </a:p>
          <a:p>
            <a:pPr marL="0" indent="0">
              <a:buNone/>
            </a:pPr>
            <a:r>
              <a:rPr lang="en-GB" b="1">
                <a:cs typeface="Calibri"/>
              </a:rPr>
              <a:t>90 Minute Listening Exam – 40%</a:t>
            </a:r>
          </a:p>
          <a:p>
            <a:pPr marL="0" indent="0">
              <a:buNone/>
            </a:pPr>
            <a:r>
              <a:rPr lang="en-GB" b="1">
                <a:cs typeface="Calibri"/>
              </a:rPr>
              <a:t>1 Solo performance – 15%</a:t>
            </a:r>
          </a:p>
          <a:p>
            <a:pPr marL="0" indent="0">
              <a:buNone/>
            </a:pPr>
            <a:r>
              <a:rPr lang="en-GB" sz="1800" b="1">
                <a:cs typeface="Calibri"/>
              </a:rPr>
              <a:t>recorded on an instrument of your choice (or piece recreated on music software)</a:t>
            </a:r>
            <a:endParaRPr lang="en-GB" sz="1800"/>
          </a:p>
          <a:p>
            <a:pPr marL="0" indent="0">
              <a:buNone/>
            </a:pPr>
            <a:r>
              <a:rPr lang="en-GB" b="1">
                <a:cs typeface="Calibri"/>
              </a:rPr>
              <a:t>1 Free Choice Composition – 15%</a:t>
            </a:r>
          </a:p>
          <a:p>
            <a:pPr marL="0" indent="0">
              <a:buNone/>
            </a:pPr>
            <a:r>
              <a:rPr lang="en-GB" sz="1800" b="1">
                <a:cs typeface="Calibri"/>
              </a:rPr>
              <a:t>Write your own piece of music completely made up by you!</a:t>
            </a:r>
          </a:p>
          <a:p>
            <a:pPr marL="0" indent="0">
              <a:buNone/>
            </a:pPr>
            <a:r>
              <a:rPr lang="en-GB" sz="2600" b="1">
                <a:cs typeface="Calibri"/>
              </a:rPr>
              <a:t>1 Ensemble Performance – 15%</a:t>
            </a:r>
            <a:endParaRPr lang="en-GB" sz="1800" b="1">
              <a:cs typeface="Calibri"/>
            </a:endParaRPr>
          </a:p>
          <a:p>
            <a:pPr marL="0" indent="0">
              <a:buNone/>
            </a:pPr>
            <a:r>
              <a:rPr lang="en-GB" sz="1800" b="1">
                <a:cs typeface="Calibri"/>
              </a:rPr>
              <a:t>recorded on an instrument of your choice with at least one other person (or piece recreated on music software)</a:t>
            </a:r>
            <a:endParaRPr lang="en-GB"/>
          </a:p>
          <a:p>
            <a:pPr marL="0" indent="0">
              <a:buNone/>
            </a:pPr>
            <a:r>
              <a:rPr lang="en-GB" b="1">
                <a:cs typeface="Calibri"/>
              </a:rPr>
              <a:t>1 Brief Choice Composition – 15%</a:t>
            </a:r>
            <a:endParaRPr lang="en-GB"/>
          </a:p>
          <a:p>
            <a:pPr marL="0" indent="0">
              <a:buNone/>
            </a:pPr>
            <a:r>
              <a:rPr lang="en-GB" sz="1800" b="1">
                <a:cs typeface="Calibri"/>
              </a:rPr>
              <a:t>Write your own piece of music completely made up by you but in response to a set of instructions given to us by the exam board e.g. write a piece for a new film being released about an alien invasion...</a:t>
            </a:r>
            <a:endParaRPr lang="en-GB"/>
          </a:p>
          <a:p>
            <a:pPr marL="0" indent="0">
              <a:buNone/>
            </a:pPr>
            <a:endParaRPr lang="en-GB" sz="1800" b="1">
              <a:cs typeface="Calibri"/>
            </a:endParaRPr>
          </a:p>
          <a:p>
            <a:pPr marL="0" indent="0">
              <a:buNone/>
            </a:pPr>
            <a:endParaRPr lang="en-GB" sz="1800" b="1">
              <a:cs typeface="Calibri"/>
            </a:endParaRPr>
          </a:p>
        </p:txBody>
      </p:sp>
      <p:pic>
        <p:nvPicPr>
          <p:cNvPr id="3" name="Picture 2" descr="A person in a red coat&#10;&#10;Description automatically generated">
            <a:extLst>
              <a:ext uri="{FF2B5EF4-FFF2-40B4-BE49-F238E27FC236}">
                <a16:creationId xmlns:a16="http://schemas.microsoft.com/office/drawing/2014/main" id="{F045F3F4-FE87-6730-8F59-9E0F462C0016}"/>
              </a:ext>
            </a:extLst>
          </p:cNvPr>
          <p:cNvPicPr>
            <a:picLocks noChangeAspect="1"/>
          </p:cNvPicPr>
          <p:nvPr/>
        </p:nvPicPr>
        <p:blipFill>
          <a:blip r:embed="rId2"/>
          <a:stretch>
            <a:fillRect/>
          </a:stretch>
        </p:blipFill>
        <p:spPr>
          <a:xfrm>
            <a:off x="4993698" y="3427702"/>
            <a:ext cx="888423" cy="845416"/>
          </a:xfrm>
          <a:prstGeom prst="rect">
            <a:avLst/>
          </a:prstGeom>
        </p:spPr>
      </p:pic>
      <p:pic>
        <p:nvPicPr>
          <p:cNvPr id="8" name="Picture 7" descr="A group of men posing for a picture&#10;&#10;Description automatically generated">
            <a:extLst>
              <a:ext uri="{FF2B5EF4-FFF2-40B4-BE49-F238E27FC236}">
                <a16:creationId xmlns:a16="http://schemas.microsoft.com/office/drawing/2014/main" id="{0329D95F-CE26-20EA-B0CE-D22C187D50D5}"/>
              </a:ext>
            </a:extLst>
          </p:cNvPr>
          <p:cNvPicPr>
            <a:picLocks noChangeAspect="1"/>
          </p:cNvPicPr>
          <p:nvPr/>
        </p:nvPicPr>
        <p:blipFill>
          <a:blip r:embed="rId3"/>
          <a:stretch>
            <a:fillRect/>
          </a:stretch>
        </p:blipFill>
        <p:spPr>
          <a:xfrm>
            <a:off x="2768889" y="5856720"/>
            <a:ext cx="1008496" cy="882650"/>
          </a:xfrm>
          <a:prstGeom prst="rect">
            <a:avLst/>
          </a:prstGeom>
          <a:ln>
            <a:noFill/>
          </a:ln>
          <a:effectLst>
            <a:softEdge rad="112500"/>
          </a:effectLst>
        </p:spPr>
      </p:pic>
      <p:pic>
        <p:nvPicPr>
          <p:cNvPr id="9" name="Picture 8" descr="A screenshot of a computer&#10;&#10;Description automatically generated">
            <a:extLst>
              <a:ext uri="{FF2B5EF4-FFF2-40B4-BE49-F238E27FC236}">
                <a16:creationId xmlns:a16="http://schemas.microsoft.com/office/drawing/2014/main" id="{79E09884-6A6C-185E-7DD0-02A196FDBB16}"/>
              </a:ext>
            </a:extLst>
          </p:cNvPr>
          <p:cNvPicPr>
            <a:picLocks noChangeAspect="1"/>
          </p:cNvPicPr>
          <p:nvPr/>
        </p:nvPicPr>
        <p:blipFill>
          <a:blip r:embed="rId4"/>
          <a:stretch>
            <a:fillRect/>
          </a:stretch>
        </p:blipFill>
        <p:spPr>
          <a:xfrm rot="540000">
            <a:off x="9245456" y="269586"/>
            <a:ext cx="2683453" cy="1400464"/>
          </a:xfrm>
          <a:prstGeom prst="rect">
            <a:avLst/>
          </a:prstGeom>
        </p:spPr>
      </p:pic>
    </p:spTree>
    <p:extLst>
      <p:ext uri="{BB962C8B-B14F-4D97-AF65-F5344CB8AC3E}">
        <p14:creationId xmlns:p14="http://schemas.microsoft.com/office/powerpoint/2010/main" val="1252280792"/>
      </p:ext>
    </p:extLst>
  </p:cSld>
  <p:clrMapOvr>
    <a:masterClrMapping/>
  </p:clrMapOvr>
  <mc:AlternateContent xmlns:mc="http://schemas.openxmlformats.org/markup-compatibility/2006" xmlns:p14="http://schemas.microsoft.com/office/powerpoint/2010/main">
    <mc:Choice Requires="p14">
      <p:transition spd="slow" p14:dur="2000" advTm="1477"/>
    </mc:Choice>
    <mc:Fallback xmlns="">
      <p:transition spd="slow" advTm="147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C0CF6-4594-C7F0-25D8-A461E8FD7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DE3F0-081E-07AF-6643-8AA08E3D2284}"/>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Photography </a:t>
            </a:r>
          </a:p>
        </p:txBody>
      </p:sp>
      <p:sp>
        <p:nvSpPr>
          <p:cNvPr id="4" name="Text Placeholder 3">
            <a:extLst>
              <a:ext uri="{FF2B5EF4-FFF2-40B4-BE49-F238E27FC236}">
                <a16:creationId xmlns:a16="http://schemas.microsoft.com/office/drawing/2014/main" id="{C7C7037A-3E54-8927-9DC3-233991A07C6A}"/>
              </a:ext>
            </a:extLst>
          </p:cNvPr>
          <p:cNvSpPr>
            <a:spLocks noGrp="1"/>
          </p:cNvSpPr>
          <p:nvPr>
            <p:ph type="body" idx="1"/>
          </p:nvPr>
        </p:nvSpPr>
        <p:spPr/>
        <p:txBody>
          <a:bodyPr/>
          <a:lstStyle/>
          <a:p>
            <a:r>
              <a:rPr lang="en-GB"/>
              <a:t>Who to speak to: - Mrs Mayes</a:t>
            </a:r>
          </a:p>
        </p:txBody>
      </p:sp>
      <p:sp>
        <p:nvSpPr>
          <p:cNvPr id="6" name="Text Placeholder 5">
            <a:extLst>
              <a:ext uri="{FF2B5EF4-FFF2-40B4-BE49-F238E27FC236}">
                <a16:creationId xmlns:a16="http://schemas.microsoft.com/office/drawing/2014/main" id="{EC5BA59B-ADD6-9639-22BC-F19D5846EAAD}"/>
              </a:ext>
            </a:extLst>
          </p:cNvPr>
          <p:cNvSpPr>
            <a:spLocks noGrp="1"/>
          </p:cNvSpPr>
          <p:nvPr>
            <p:ph type="body" sz="quarter" idx="3"/>
          </p:nvPr>
        </p:nvSpPr>
        <p:spPr/>
        <p:txBody>
          <a:bodyPr/>
          <a:lstStyle/>
          <a:p>
            <a:r>
              <a:rPr lang="en-GB"/>
              <a:t>Course: GCSE Photography (AQA)</a:t>
            </a:r>
          </a:p>
        </p:txBody>
      </p:sp>
      <p:sp>
        <p:nvSpPr>
          <p:cNvPr id="7" name="Content Placeholder 6">
            <a:extLst>
              <a:ext uri="{FF2B5EF4-FFF2-40B4-BE49-F238E27FC236}">
                <a16:creationId xmlns:a16="http://schemas.microsoft.com/office/drawing/2014/main" id="{A79FF380-BDBB-D125-5575-41EB20412151}"/>
              </a:ext>
            </a:extLst>
          </p:cNvPr>
          <p:cNvSpPr>
            <a:spLocks noGrp="1"/>
          </p:cNvSpPr>
          <p:nvPr>
            <p:ph sz="quarter" idx="4"/>
          </p:nvPr>
        </p:nvSpPr>
        <p:spPr/>
        <p:txBody>
          <a:bodyPr/>
          <a:lstStyle/>
          <a:p>
            <a:pPr marL="0" indent="0">
              <a:buNone/>
            </a:pPr>
            <a:r>
              <a:rPr lang="en-GB" b="1"/>
              <a:t>How will I be assessed? </a:t>
            </a:r>
          </a:p>
        </p:txBody>
      </p:sp>
      <p:sp>
        <p:nvSpPr>
          <p:cNvPr id="8" name="Content Placeholder 6">
            <a:extLst>
              <a:ext uri="{FF2B5EF4-FFF2-40B4-BE49-F238E27FC236}">
                <a16:creationId xmlns:a16="http://schemas.microsoft.com/office/drawing/2014/main" id="{F6030BE0-CE93-D4CA-7FA0-B2B74BAC3560}"/>
              </a:ext>
            </a:extLst>
          </p:cNvPr>
          <p:cNvSpPr txBox="1">
            <a:spLocks/>
          </p:cNvSpPr>
          <p:nvPr/>
        </p:nvSpPr>
        <p:spPr>
          <a:xfrm>
            <a:off x="6172200" y="2505075"/>
            <a:ext cx="5614508" cy="40727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How will I be assessed? </a:t>
            </a:r>
            <a:endParaRPr lang="en-US"/>
          </a:p>
          <a:p>
            <a:pPr marL="0" indent="0">
              <a:buFont typeface="Arial" panose="020B0604020202020204" pitchFamily="34" charset="0"/>
              <a:buNone/>
            </a:pPr>
            <a:endParaRPr lang="en-US" sz="1200">
              <a:latin typeface="Calibri"/>
              <a:cs typeface="Arial"/>
            </a:endParaRPr>
          </a:p>
          <a:p>
            <a:pPr marL="0" indent="0">
              <a:buFont typeface="Arial" panose="020B0604020202020204" pitchFamily="34" charset="0"/>
              <a:buNone/>
            </a:pPr>
            <a:r>
              <a:rPr lang="en-US" sz="1600" b="1">
                <a:latin typeface="Calibri"/>
                <a:cs typeface="Arial"/>
              </a:rPr>
              <a:t>Unit 1: </a:t>
            </a:r>
            <a:r>
              <a:rPr lang="en-US" sz="1600">
                <a:latin typeface="Calibri"/>
                <a:cs typeface="Arial"/>
              </a:rPr>
              <a:t>Personal Portfolio (Year 10)</a:t>
            </a:r>
            <a:r>
              <a:rPr lang="en-GB" sz="1600">
                <a:cs typeface="Calibri"/>
              </a:rPr>
              <a:t> </a:t>
            </a:r>
            <a:r>
              <a:rPr lang="en-US" sz="1600">
                <a:latin typeface="Calibri"/>
                <a:cs typeface="Arial"/>
              </a:rPr>
              <a:t>60% of Total Mark </a:t>
            </a:r>
            <a:endParaRPr lang="en-GB" sz="1600">
              <a:latin typeface="Calibri"/>
              <a:cs typeface="Arial"/>
            </a:endParaRPr>
          </a:p>
          <a:p>
            <a:pPr marL="0" indent="0">
              <a:buFont typeface="Arial" panose="020B0604020202020204" pitchFamily="34" charset="0"/>
              <a:buNone/>
            </a:pPr>
            <a:r>
              <a:rPr lang="en-US" sz="1600" b="1">
                <a:latin typeface="Calibri"/>
                <a:cs typeface="Arial"/>
              </a:rPr>
              <a:t>Unit 2: </a:t>
            </a:r>
            <a:r>
              <a:rPr lang="en-US" sz="1600">
                <a:latin typeface="Calibri"/>
                <a:cs typeface="Arial"/>
              </a:rPr>
              <a:t>Externally set exam assignment </a:t>
            </a:r>
            <a:endParaRPr lang="en-GB" sz="1600">
              <a:latin typeface="Calibri"/>
              <a:cs typeface="Arial"/>
            </a:endParaRPr>
          </a:p>
          <a:p>
            <a:pPr marL="0" indent="0">
              <a:buFont typeface="Arial" panose="020B0604020202020204" pitchFamily="34" charset="0"/>
              <a:buNone/>
            </a:pPr>
            <a:r>
              <a:rPr lang="en-US" sz="1600" b="1">
                <a:latin typeface="Calibri"/>
                <a:cs typeface="Arial"/>
              </a:rPr>
              <a:t>10 Hour GCSE Exam </a:t>
            </a:r>
            <a:r>
              <a:rPr lang="en-US" sz="1600">
                <a:latin typeface="Calibri"/>
                <a:cs typeface="Arial"/>
              </a:rPr>
              <a:t>(Year 11)</a:t>
            </a:r>
            <a:r>
              <a:rPr lang="en-GB" sz="1600">
                <a:cs typeface="Calibri"/>
              </a:rPr>
              <a:t> </a:t>
            </a:r>
            <a:r>
              <a:rPr lang="en-US" sz="1600">
                <a:latin typeface="Calibri"/>
                <a:cs typeface="Arial"/>
              </a:rPr>
              <a:t>40% of Total Mark</a:t>
            </a:r>
          </a:p>
          <a:p>
            <a:pPr marL="0" indent="0">
              <a:buFont typeface="Arial" panose="020B0604020202020204" pitchFamily="34" charset="0"/>
              <a:buNone/>
            </a:pPr>
            <a:endParaRPr lang="en-US" sz="1600">
              <a:latin typeface="Calibri"/>
              <a:cs typeface="Arial"/>
            </a:endParaRPr>
          </a:p>
          <a:p>
            <a:pPr>
              <a:buFont typeface="Arial" panose="020B0604020202020204" pitchFamily="34" charset="0"/>
              <a:buNone/>
            </a:pPr>
            <a:r>
              <a:rPr lang="en-US" sz="1600" b="1">
                <a:solidFill>
                  <a:srgbClr val="1A1F23"/>
                </a:solidFill>
              </a:rPr>
              <a:t>Both units must show evidence for all ASSESSMENT OBJECTIVES</a:t>
            </a:r>
            <a:endParaRPr lang="en-US" sz="1600">
              <a:cs typeface="Calibri"/>
            </a:endParaRPr>
          </a:p>
          <a:p>
            <a:pPr>
              <a:buFont typeface="Arial"/>
              <a:buChar char="•"/>
            </a:pPr>
            <a:r>
              <a:rPr lang="en-US" sz="1600" b="1">
                <a:solidFill>
                  <a:srgbClr val="5B5D60"/>
                </a:solidFill>
                <a:ea typeface="+mn-lt"/>
                <a:cs typeface="+mn-lt"/>
              </a:rPr>
              <a:t>AO1  Develop ideas</a:t>
            </a:r>
            <a:endParaRPr lang="en-US" sz="1600" b="1">
              <a:cs typeface="Calibri"/>
            </a:endParaRPr>
          </a:p>
          <a:p>
            <a:pPr>
              <a:buFont typeface="Arial"/>
              <a:buChar char="•"/>
            </a:pPr>
            <a:r>
              <a:rPr lang="en-US" sz="1600" b="1">
                <a:solidFill>
                  <a:srgbClr val="5B5D60"/>
                </a:solidFill>
                <a:ea typeface="+mn-lt"/>
                <a:cs typeface="+mn-lt"/>
              </a:rPr>
              <a:t>AO2  Explore</a:t>
            </a:r>
            <a:endParaRPr lang="en-US" sz="1600" b="1">
              <a:cs typeface="Calibri"/>
            </a:endParaRPr>
          </a:p>
          <a:p>
            <a:pPr>
              <a:buFont typeface="Arial"/>
              <a:buChar char="•"/>
            </a:pPr>
            <a:r>
              <a:rPr lang="en-US" sz="1600" b="1">
                <a:solidFill>
                  <a:srgbClr val="5B5D60"/>
                </a:solidFill>
                <a:ea typeface="+mn-lt"/>
                <a:cs typeface="+mn-lt"/>
              </a:rPr>
              <a:t>AO3  Record ideas</a:t>
            </a:r>
            <a:endParaRPr lang="en-US" sz="1600" b="1">
              <a:cs typeface="Calibri"/>
            </a:endParaRPr>
          </a:p>
          <a:p>
            <a:pPr>
              <a:buFont typeface="Arial"/>
              <a:buChar char="•"/>
            </a:pPr>
            <a:r>
              <a:rPr lang="en-US" sz="1600" b="1">
                <a:solidFill>
                  <a:srgbClr val="5B5D60"/>
                </a:solidFill>
                <a:ea typeface="+mn-lt"/>
                <a:cs typeface="+mn-lt"/>
              </a:rPr>
              <a:t>AO4  Produce a personal response</a:t>
            </a:r>
            <a:endParaRPr lang="en-US" sz="1600" b="1"/>
          </a:p>
          <a:p>
            <a:pPr marL="0" indent="0">
              <a:buFont typeface="Arial" panose="020B0604020202020204" pitchFamily="34" charset="0"/>
              <a:buNone/>
            </a:pPr>
            <a:endParaRPr lang="en-US" sz="1200">
              <a:latin typeface="Arial"/>
              <a:cs typeface="Arial"/>
            </a:endParaRPr>
          </a:p>
        </p:txBody>
      </p:sp>
      <p:sp>
        <p:nvSpPr>
          <p:cNvPr id="10" name="Rectangle 9">
            <a:extLst>
              <a:ext uri="{FF2B5EF4-FFF2-40B4-BE49-F238E27FC236}">
                <a16:creationId xmlns:a16="http://schemas.microsoft.com/office/drawing/2014/main" id="{31B8F2E5-7627-7847-196C-1DB43C3CF5FF}"/>
              </a:ext>
            </a:extLst>
          </p:cNvPr>
          <p:cNvSpPr/>
          <p:nvPr/>
        </p:nvSpPr>
        <p:spPr>
          <a:xfrm>
            <a:off x="6095999" y="2503713"/>
            <a:ext cx="5617028" cy="392974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4">
            <a:extLst>
              <a:ext uri="{FF2B5EF4-FFF2-40B4-BE49-F238E27FC236}">
                <a16:creationId xmlns:a16="http://schemas.microsoft.com/office/drawing/2014/main" id="{055CA9B2-6BAC-7025-F0BA-26D44DFB1F5F}"/>
              </a:ext>
            </a:extLst>
          </p:cNvPr>
          <p:cNvSpPr txBox="1">
            <a:spLocks/>
          </p:cNvSpPr>
          <p:nvPr/>
        </p:nvSpPr>
        <p:spPr>
          <a:xfrm>
            <a:off x="981303" y="2548617"/>
            <a:ext cx="5157787" cy="368458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a:t>What will I learn about?</a:t>
            </a:r>
          </a:p>
          <a:p>
            <a:pPr marL="0" indent="0">
              <a:buNone/>
            </a:pPr>
            <a:r>
              <a:rPr lang="en-GB" sz="1200" b="1">
                <a:cs typeface="Calibri"/>
              </a:rPr>
              <a:t>You will produce a digital portfolio in response to a range of themes. You will evidence your photographic journey and development of ideas. You will study the work of other photographers and analyse their work in detail. In lessons, you will plan your photoshoots, which you will photograph as homework tasks in your chosen locations. The course will enable you to develop your skills using Photoshop to digitally manipulate and enhance your photos. </a:t>
            </a:r>
            <a:endParaRPr lang="en-GB" sz="1200" b="1">
              <a:ea typeface="Calibri"/>
              <a:cs typeface="Calibri"/>
            </a:endParaRPr>
          </a:p>
          <a:p>
            <a:pPr>
              <a:buNone/>
            </a:pPr>
            <a:r>
              <a:rPr lang="en-GB" sz="1200">
                <a:solidFill>
                  <a:srgbClr val="2B2438"/>
                </a:solidFill>
                <a:ea typeface="+mn-lt"/>
                <a:cs typeface="+mn-lt"/>
              </a:rPr>
              <a:t> </a:t>
            </a:r>
            <a:r>
              <a:rPr lang="en-GB" sz="1200" b="1">
                <a:solidFill>
                  <a:srgbClr val="2B2438"/>
                </a:solidFill>
                <a:ea typeface="+mn-lt"/>
                <a:cs typeface="+mn-lt"/>
              </a:rPr>
              <a:t>You will be required to demonstrate skills in all of the following:</a:t>
            </a:r>
            <a:endParaRPr lang="en-GB" sz="1200" b="1">
              <a:ea typeface="Calibri"/>
              <a:cs typeface="Calibri"/>
            </a:endParaRPr>
          </a:p>
          <a:p>
            <a:pPr>
              <a:buFont typeface="Arial"/>
              <a:buChar char="•"/>
            </a:pPr>
            <a:r>
              <a:rPr lang="en-GB" sz="1200" b="1">
                <a:solidFill>
                  <a:srgbClr val="2B2438"/>
                </a:solidFill>
                <a:ea typeface="+mn-lt"/>
                <a:cs typeface="+mn-lt"/>
              </a:rPr>
              <a:t>the ability to explore elements of visual language, line, form, colour, pattern and texture in the context of photography</a:t>
            </a:r>
            <a:endParaRPr lang="en-GB" sz="1200" b="1">
              <a:ea typeface="Calibri"/>
              <a:cs typeface="Calibri"/>
            </a:endParaRPr>
          </a:p>
          <a:p>
            <a:pPr>
              <a:buFont typeface="Arial"/>
              <a:buChar char="•"/>
            </a:pPr>
            <a:r>
              <a:rPr lang="en-GB" sz="1200" b="1">
                <a:solidFill>
                  <a:srgbClr val="2B2438"/>
                </a:solidFill>
                <a:ea typeface="+mn-lt"/>
                <a:cs typeface="+mn-lt"/>
              </a:rPr>
              <a:t>awareness of intended audience or purpose for their chosen area(s) of photography</a:t>
            </a:r>
            <a:endParaRPr lang="en-GB" sz="1200" b="1">
              <a:ea typeface="Calibri"/>
              <a:cs typeface="Calibri"/>
            </a:endParaRPr>
          </a:p>
          <a:p>
            <a:pPr>
              <a:buFont typeface="Arial"/>
              <a:buChar char="•"/>
            </a:pPr>
            <a:r>
              <a:rPr lang="en-GB" sz="1200" b="1">
                <a:solidFill>
                  <a:srgbClr val="2B2438"/>
                </a:solidFill>
                <a:ea typeface="+mn-lt"/>
                <a:cs typeface="+mn-lt"/>
              </a:rPr>
              <a:t>the ability to respond to an issue, theme, concept or idea, or work to a brief or answer a need in photography</a:t>
            </a:r>
            <a:endParaRPr lang="en-GB" sz="1200" b="1">
              <a:ea typeface="Calibri"/>
              <a:cs typeface="Calibri"/>
            </a:endParaRPr>
          </a:p>
          <a:p>
            <a:pPr>
              <a:buFont typeface="Arial"/>
              <a:buChar char="•"/>
            </a:pPr>
            <a:r>
              <a:rPr lang="en-GB" sz="1200" b="1">
                <a:solidFill>
                  <a:srgbClr val="2B2438"/>
                </a:solidFill>
                <a:ea typeface="+mn-lt"/>
                <a:cs typeface="+mn-lt"/>
              </a:rPr>
              <a:t>appreciation of viewpoint, composition, aperture, depth of field, shutter speed and movement</a:t>
            </a:r>
            <a:endParaRPr lang="en-GB" sz="1200" b="1">
              <a:ea typeface="Calibri"/>
              <a:cs typeface="Calibri"/>
            </a:endParaRPr>
          </a:p>
          <a:p>
            <a:pPr>
              <a:buFont typeface="Arial"/>
              <a:buChar char="•"/>
            </a:pPr>
            <a:r>
              <a:rPr lang="en-GB" sz="1200" b="1">
                <a:solidFill>
                  <a:srgbClr val="2B2438"/>
                </a:solidFill>
                <a:ea typeface="+mn-lt"/>
                <a:cs typeface="+mn-lt"/>
              </a:rPr>
              <a:t>appropriate use of the camera, film, lenses, filters and lighting for work in their chosen area(s) of photography</a:t>
            </a:r>
            <a:endParaRPr lang="en-GB" sz="1200" b="1">
              <a:ea typeface="Calibri"/>
              <a:cs typeface="Calibri"/>
            </a:endParaRPr>
          </a:p>
          <a:p>
            <a:pPr>
              <a:buFont typeface="Arial"/>
              <a:buChar char="•"/>
            </a:pPr>
            <a:r>
              <a:rPr lang="en-GB" sz="1200" b="1">
                <a:solidFill>
                  <a:srgbClr val="2B2438"/>
                </a:solidFill>
                <a:ea typeface="+mn-lt"/>
                <a:cs typeface="+mn-lt"/>
              </a:rPr>
              <a:t>understanding of techniques related to the production of photographic images and, where appropriate, presentation and layout.</a:t>
            </a:r>
            <a:endParaRPr lang="en-GB" b="1"/>
          </a:p>
          <a:p>
            <a:pPr marL="0" indent="0">
              <a:buNone/>
            </a:pPr>
            <a:endParaRPr lang="en-GB" sz="1400">
              <a:ea typeface="+mn-lt"/>
              <a:cs typeface="+mn-lt"/>
            </a:endParaRPr>
          </a:p>
          <a:p>
            <a:pPr marL="0" indent="0">
              <a:buNone/>
            </a:pPr>
            <a:endParaRPr lang="en-GB" sz="1200">
              <a:solidFill>
                <a:srgbClr val="2B2438"/>
              </a:solidFill>
              <a:ea typeface="Calibri"/>
              <a:cs typeface="Calibri"/>
            </a:endParaRPr>
          </a:p>
          <a:p>
            <a:pPr marL="0" indent="0">
              <a:buNone/>
            </a:pPr>
            <a:endParaRPr lang="en-GB" sz="1200">
              <a:solidFill>
                <a:srgbClr val="2B2438"/>
              </a:solidFill>
              <a:ea typeface="Calibri"/>
              <a:cs typeface="Calibri"/>
            </a:endParaRPr>
          </a:p>
          <a:p>
            <a:pPr marL="0" indent="0">
              <a:buFont typeface="Arial" panose="020B0604020202020204" pitchFamily="34" charset="0"/>
              <a:buNone/>
            </a:pPr>
            <a:endParaRPr lang="en-GB" sz="1400">
              <a:ea typeface="Calibri"/>
              <a:cs typeface="Calibri"/>
            </a:endParaRPr>
          </a:p>
          <a:p>
            <a:pPr marL="0" indent="0">
              <a:buFont typeface="Arial" panose="020B0604020202020204" pitchFamily="34" charset="0"/>
              <a:buNone/>
            </a:pPr>
            <a:endParaRPr lang="en-GB" sz="1400">
              <a:ea typeface="Calibri"/>
              <a:cs typeface="Calibri"/>
            </a:endParaRPr>
          </a:p>
          <a:p>
            <a:pPr marL="0" indent="0">
              <a:buNone/>
            </a:pPr>
            <a:endParaRPr lang="en-GB" sz="1400" b="1">
              <a:ea typeface="Calibri" panose="020F0502020204030204"/>
              <a:cs typeface="Calibri"/>
            </a:endParaRPr>
          </a:p>
          <a:p>
            <a:pPr marL="0" indent="0">
              <a:buNone/>
            </a:pPr>
            <a:endParaRPr lang="en-GB" sz="1400">
              <a:ea typeface="Calibri" panose="020F0502020204030204"/>
              <a:cs typeface="Calibri"/>
            </a:endParaRPr>
          </a:p>
          <a:p>
            <a:pPr marL="0" indent="0">
              <a:buNone/>
            </a:pPr>
            <a:endParaRPr lang="en-GB" b="1">
              <a:ea typeface="Calibri" panose="020F0502020204030204"/>
              <a:cs typeface="Calibri"/>
            </a:endParaRPr>
          </a:p>
        </p:txBody>
      </p:sp>
      <p:sp>
        <p:nvSpPr>
          <p:cNvPr id="14" name="Rectangle 13">
            <a:extLst>
              <a:ext uri="{FF2B5EF4-FFF2-40B4-BE49-F238E27FC236}">
                <a16:creationId xmlns:a16="http://schemas.microsoft.com/office/drawing/2014/main" id="{8E3B7668-384D-0889-83BA-F85920F3DF0D}"/>
              </a:ext>
            </a:extLst>
          </p:cNvPr>
          <p:cNvSpPr/>
          <p:nvPr/>
        </p:nvSpPr>
        <p:spPr>
          <a:xfrm>
            <a:off x="881742" y="2503713"/>
            <a:ext cx="5116286" cy="3929742"/>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4312447"/>
      </p:ext>
    </p:extLst>
  </p:cSld>
  <p:clrMapOvr>
    <a:masterClrMapping/>
  </p:clrMapOvr>
  <mc:AlternateContent xmlns:mc="http://schemas.openxmlformats.org/markup-compatibility/2006" xmlns:p14="http://schemas.microsoft.com/office/powerpoint/2010/main">
    <mc:Choice Requires="p14">
      <p:transition spd="slow" p14:dur="2000" advTm="2225"/>
    </mc:Choice>
    <mc:Fallback xmlns="">
      <p:transition spd="slow" advTm="222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81A18-F14A-ACCA-4386-C039AA858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CCD0E-898B-B6B5-15F0-71F70318F0D7}"/>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Food Technology  </a:t>
            </a:r>
          </a:p>
        </p:txBody>
      </p:sp>
      <p:sp>
        <p:nvSpPr>
          <p:cNvPr id="4" name="Text Placeholder 3">
            <a:extLst>
              <a:ext uri="{FF2B5EF4-FFF2-40B4-BE49-F238E27FC236}">
                <a16:creationId xmlns:a16="http://schemas.microsoft.com/office/drawing/2014/main" id="{8F27530F-A020-52FA-BAD8-B313FD44C68B}"/>
              </a:ext>
            </a:extLst>
          </p:cNvPr>
          <p:cNvSpPr>
            <a:spLocks noGrp="1"/>
          </p:cNvSpPr>
          <p:nvPr>
            <p:ph type="body" idx="1"/>
          </p:nvPr>
        </p:nvSpPr>
        <p:spPr/>
        <p:txBody>
          <a:bodyPr>
            <a:normAutofit lnSpcReduction="10000"/>
          </a:bodyPr>
          <a:lstStyle/>
          <a:p>
            <a:r>
              <a:rPr lang="en-GB"/>
              <a:t>Who to speak to: - Mrs Iannone</a:t>
            </a:r>
          </a:p>
        </p:txBody>
      </p:sp>
      <p:sp>
        <p:nvSpPr>
          <p:cNvPr id="5" name="Content Placeholder 4">
            <a:extLst>
              <a:ext uri="{FF2B5EF4-FFF2-40B4-BE49-F238E27FC236}">
                <a16:creationId xmlns:a16="http://schemas.microsoft.com/office/drawing/2014/main" id="{C5E31EB8-D748-D389-1EF7-661358F8827E}"/>
              </a:ext>
            </a:extLst>
          </p:cNvPr>
          <p:cNvSpPr>
            <a:spLocks noGrp="1"/>
          </p:cNvSpPr>
          <p:nvPr>
            <p:ph sz="half" idx="2"/>
          </p:nvPr>
        </p:nvSpPr>
        <p:spPr/>
        <p:txBody>
          <a:bodyPr vert="horz" lIns="91440" tIns="45720" rIns="91440" bIns="45720" rtlCol="0" anchor="t">
            <a:normAutofit fontScale="92500" lnSpcReduction="20000"/>
          </a:bodyPr>
          <a:lstStyle/>
          <a:p>
            <a:pPr marL="0" indent="0">
              <a:buNone/>
            </a:pPr>
            <a:endParaRPr lang="en-GB" b="1"/>
          </a:p>
          <a:p>
            <a:pPr marL="0" indent="0">
              <a:buNone/>
            </a:pPr>
            <a:r>
              <a:rPr lang="en-GB" b="1"/>
              <a:t>What will I learn about?</a:t>
            </a:r>
            <a:endParaRPr lang="en-GB"/>
          </a:p>
          <a:p>
            <a:pPr marL="0" indent="0">
              <a:buNone/>
            </a:pPr>
            <a:endParaRPr lang="en-GB" b="1">
              <a:ea typeface="Calibri"/>
              <a:cs typeface="Calibri"/>
            </a:endParaRPr>
          </a:p>
          <a:p>
            <a:r>
              <a:rPr lang="en-GB" b="1">
                <a:ea typeface="Calibri"/>
                <a:cs typeface="Calibri"/>
              </a:rPr>
              <a:t>Food commodities</a:t>
            </a:r>
          </a:p>
          <a:p>
            <a:r>
              <a:rPr lang="en-GB" b="1">
                <a:ea typeface="Calibri"/>
                <a:cs typeface="Calibri"/>
              </a:rPr>
              <a:t>Principles of nutrition</a:t>
            </a:r>
          </a:p>
          <a:p>
            <a:r>
              <a:rPr lang="en-GB" b="1">
                <a:ea typeface="Calibri"/>
                <a:cs typeface="Calibri"/>
              </a:rPr>
              <a:t>Diet and good health</a:t>
            </a:r>
          </a:p>
          <a:p>
            <a:r>
              <a:rPr lang="en-GB" b="1">
                <a:ea typeface="Calibri"/>
                <a:cs typeface="Calibri"/>
              </a:rPr>
              <a:t>The science of food</a:t>
            </a:r>
          </a:p>
          <a:p>
            <a:r>
              <a:rPr lang="en-GB" b="1">
                <a:ea typeface="Calibri"/>
                <a:cs typeface="Calibri"/>
              </a:rPr>
              <a:t>Where food comes from</a:t>
            </a:r>
          </a:p>
          <a:p>
            <a:r>
              <a:rPr lang="en-GB" b="1">
                <a:ea typeface="Calibri"/>
                <a:cs typeface="Calibri"/>
              </a:rPr>
              <a:t>Cooking and food preparation</a:t>
            </a:r>
          </a:p>
          <a:p>
            <a:pPr marL="0" indent="0">
              <a:buNone/>
            </a:pPr>
            <a:endParaRPr lang="en-GB" b="1">
              <a:ea typeface="Calibri"/>
              <a:cs typeface="Calibri"/>
            </a:endParaRPr>
          </a:p>
        </p:txBody>
      </p:sp>
      <p:sp>
        <p:nvSpPr>
          <p:cNvPr id="6" name="Text Placeholder 5">
            <a:extLst>
              <a:ext uri="{FF2B5EF4-FFF2-40B4-BE49-F238E27FC236}">
                <a16:creationId xmlns:a16="http://schemas.microsoft.com/office/drawing/2014/main" id="{BC6E75C0-3C33-98C1-6EDD-3D15F6EA509B}"/>
              </a:ext>
            </a:extLst>
          </p:cNvPr>
          <p:cNvSpPr>
            <a:spLocks noGrp="1"/>
          </p:cNvSpPr>
          <p:nvPr>
            <p:ph type="body" sz="quarter" idx="3"/>
          </p:nvPr>
        </p:nvSpPr>
        <p:spPr>
          <a:xfrm>
            <a:off x="6172200" y="1691601"/>
            <a:ext cx="5183188" cy="917857"/>
          </a:xfrm>
        </p:spPr>
        <p:txBody>
          <a:bodyPr>
            <a:normAutofit lnSpcReduction="10000"/>
          </a:bodyPr>
          <a:lstStyle/>
          <a:p>
            <a:r>
              <a:rPr lang="en-GB"/>
              <a:t>Course:       </a:t>
            </a:r>
            <a:endParaRPr lang="en-GB" sz="2800" i="1"/>
          </a:p>
          <a:p>
            <a:r>
              <a:rPr lang="en-GB" sz="2800" i="1"/>
              <a:t> </a:t>
            </a:r>
            <a:r>
              <a:rPr lang="en-GB" sz="2600" i="1"/>
              <a:t>Food Preparation &amp; Nutrition. </a:t>
            </a:r>
            <a:endParaRPr lang="en-GB" sz="2600" i="1">
              <a:ea typeface="Calibri"/>
              <a:cs typeface="Calibri"/>
            </a:endParaRPr>
          </a:p>
        </p:txBody>
      </p:sp>
      <p:sp>
        <p:nvSpPr>
          <p:cNvPr id="7" name="Content Placeholder 6">
            <a:extLst>
              <a:ext uri="{FF2B5EF4-FFF2-40B4-BE49-F238E27FC236}">
                <a16:creationId xmlns:a16="http://schemas.microsoft.com/office/drawing/2014/main" id="{2727965B-B0DB-1E1B-4984-DCC518C8FE6C}"/>
              </a:ext>
            </a:extLst>
          </p:cNvPr>
          <p:cNvSpPr>
            <a:spLocks noGrp="1"/>
          </p:cNvSpPr>
          <p:nvPr>
            <p:ph sz="quarter" idx="4"/>
          </p:nvPr>
        </p:nvSpPr>
        <p:spPr>
          <a:xfrm>
            <a:off x="6172200" y="2682526"/>
            <a:ext cx="5183188" cy="4039492"/>
          </a:xfrm>
        </p:spPr>
        <p:txBody>
          <a:bodyPr vert="horz" lIns="91440" tIns="45720" rIns="91440" bIns="45720" rtlCol="0" anchor="t">
            <a:normAutofit fontScale="92500" lnSpcReduction="20000"/>
          </a:bodyPr>
          <a:lstStyle/>
          <a:p>
            <a:pPr marL="0" indent="0">
              <a:buNone/>
            </a:pPr>
            <a:r>
              <a:rPr lang="en-GB" b="1"/>
              <a:t>How will I be assessed? </a:t>
            </a:r>
            <a:endParaRPr lang="en-US"/>
          </a:p>
          <a:p>
            <a:pPr marL="0" indent="0">
              <a:buNone/>
            </a:pPr>
            <a:r>
              <a:rPr lang="en-GB" b="1">
                <a:ea typeface="Calibri"/>
                <a:cs typeface="Calibri"/>
              </a:rPr>
              <a:t>Component 1-</a:t>
            </a:r>
            <a:r>
              <a:rPr lang="en-GB">
                <a:ea typeface="Calibri"/>
                <a:cs typeface="Calibri"/>
              </a:rPr>
              <a:t>Principles of food preparation and nutrition</a:t>
            </a:r>
          </a:p>
          <a:p>
            <a:pPr marL="0" indent="0">
              <a:buNone/>
            </a:pPr>
            <a:r>
              <a:rPr lang="en-GB" b="1" i="1">
                <a:ea typeface="Calibri"/>
                <a:cs typeface="Calibri"/>
              </a:rPr>
              <a:t>Written examination =50% of qualification</a:t>
            </a:r>
          </a:p>
          <a:p>
            <a:pPr marL="0" indent="0">
              <a:buNone/>
            </a:pPr>
            <a:r>
              <a:rPr lang="en-GB" b="1">
                <a:ea typeface="Calibri"/>
                <a:cs typeface="Calibri"/>
              </a:rPr>
              <a:t>Component 2-</a:t>
            </a:r>
            <a:r>
              <a:rPr lang="en-GB">
                <a:ea typeface="Calibri"/>
                <a:cs typeface="Calibri"/>
              </a:rPr>
              <a:t>Food preparation and nutrition in action</a:t>
            </a:r>
          </a:p>
          <a:p>
            <a:pPr marL="0" indent="0">
              <a:buNone/>
            </a:pPr>
            <a:r>
              <a:rPr lang="en-GB" b="1" i="1">
                <a:ea typeface="Calibri"/>
                <a:cs typeface="Calibri"/>
              </a:rPr>
              <a:t>Two-NEA(Non examination assessments) Practical and written =50% of qualification</a:t>
            </a:r>
          </a:p>
          <a:p>
            <a:pPr marL="0" indent="0">
              <a:buNone/>
            </a:pPr>
            <a:endParaRPr lang="en-GB" b="1">
              <a:ea typeface="Calibri"/>
              <a:cs typeface="Calibri"/>
            </a:endParaRPr>
          </a:p>
        </p:txBody>
      </p:sp>
      <p:pic>
        <p:nvPicPr>
          <p:cNvPr id="3" name="Picture 2" descr="supporting image for Illuminate Videos">
            <a:extLst>
              <a:ext uri="{FF2B5EF4-FFF2-40B4-BE49-F238E27FC236}">
                <a16:creationId xmlns:a16="http://schemas.microsoft.com/office/drawing/2014/main" id="{EC58363A-BE50-8351-C6EC-E8F3E5CB59D1}"/>
              </a:ext>
            </a:extLst>
          </p:cNvPr>
          <p:cNvPicPr>
            <a:picLocks noChangeAspect="1"/>
          </p:cNvPicPr>
          <p:nvPr/>
        </p:nvPicPr>
        <p:blipFill>
          <a:blip r:embed="rId2"/>
          <a:stretch>
            <a:fillRect/>
          </a:stretch>
        </p:blipFill>
        <p:spPr>
          <a:xfrm>
            <a:off x="9505167" y="441720"/>
            <a:ext cx="1772433" cy="1172914"/>
          </a:xfrm>
          <a:prstGeom prst="rect">
            <a:avLst/>
          </a:prstGeom>
        </p:spPr>
      </p:pic>
      <p:pic>
        <p:nvPicPr>
          <p:cNvPr id="8" name="Picture 7" descr="supporting image for The effect of cooking on food - Fruit and vegetables">
            <a:extLst>
              <a:ext uri="{FF2B5EF4-FFF2-40B4-BE49-F238E27FC236}">
                <a16:creationId xmlns:a16="http://schemas.microsoft.com/office/drawing/2014/main" id="{F3D84DB8-E8D3-49B6-E31B-AA0DFB939301}"/>
              </a:ext>
            </a:extLst>
          </p:cNvPr>
          <p:cNvPicPr>
            <a:picLocks noChangeAspect="1"/>
          </p:cNvPicPr>
          <p:nvPr/>
        </p:nvPicPr>
        <p:blipFill>
          <a:blip r:embed="rId3"/>
          <a:stretch>
            <a:fillRect/>
          </a:stretch>
        </p:blipFill>
        <p:spPr>
          <a:xfrm>
            <a:off x="924838" y="491228"/>
            <a:ext cx="1490598" cy="1073898"/>
          </a:xfrm>
          <a:prstGeom prst="rect">
            <a:avLst/>
          </a:prstGeom>
        </p:spPr>
      </p:pic>
      <p:pic>
        <p:nvPicPr>
          <p:cNvPr id="9" name="Graphic 8" descr="Eduqas Logo">
            <a:extLst>
              <a:ext uri="{FF2B5EF4-FFF2-40B4-BE49-F238E27FC236}">
                <a16:creationId xmlns:a16="http://schemas.microsoft.com/office/drawing/2014/main" id="{CB31D1BB-A0DD-7015-1F6D-0D42860E5D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16583" y="1480615"/>
            <a:ext cx="1200150" cy="619125"/>
          </a:xfrm>
          <a:prstGeom prst="rect">
            <a:avLst/>
          </a:prstGeom>
        </p:spPr>
      </p:pic>
    </p:spTree>
    <p:extLst>
      <p:ext uri="{BB962C8B-B14F-4D97-AF65-F5344CB8AC3E}">
        <p14:creationId xmlns:p14="http://schemas.microsoft.com/office/powerpoint/2010/main" val="2447379652"/>
      </p:ext>
    </p:extLst>
  </p:cSld>
  <p:clrMapOvr>
    <a:masterClrMapping/>
  </p:clrMapOvr>
  <mc:AlternateContent xmlns:mc="http://schemas.openxmlformats.org/markup-compatibility/2006" xmlns:p14="http://schemas.microsoft.com/office/powerpoint/2010/main">
    <mc:Choice Requires="p14">
      <p:transition spd="slow" p14:dur="2000" advTm="1626"/>
    </mc:Choice>
    <mc:Fallback xmlns="">
      <p:transition spd="slow" advTm="162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9E51-2C8C-79EC-1304-BED0462E9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BD59F-2A61-F039-E508-59A0358C6456}"/>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Resistant Materials </a:t>
            </a:r>
          </a:p>
        </p:txBody>
      </p:sp>
      <p:sp>
        <p:nvSpPr>
          <p:cNvPr id="4" name="Text Placeholder 3">
            <a:extLst>
              <a:ext uri="{FF2B5EF4-FFF2-40B4-BE49-F238E27FC236}">
                <a16:creationId xmlns:a16="http://schemas.microsoft.com/office/drawing/2014/main" id="{6A878503-2C1C-0928-728F-A8AA91302784}"/>
              </a:ext>
            </a:extLst>
          </p:cNvPr>
          <p:cNvSpPr>
            <a:spLocks noGrp="1"/>
          </p:cNvSpPr>
          <p:nvPr>
            <p:ph type="body" idx="1"/>
          </p:nvPr>
        </p:nvSpPr>
        <p:spPr>
          <a:xfrm>
            <a:off x="830263" y="1347788"/>
            <a:ext cx="5157787" cy="823912"/>
          </a:xfrm>
        </p:spPr>
        <p:txBody>
          <a:bodyPr>
            <a:normAutofit/>
          </a:bodyPr>
          <a:lstStyle/>
          <a:p>
            <a:r>
              <a:rPr lang="en-GB" sz="2000"/>
              <a:t>Who to speak to: - </a:t>
            </a:r>
            <a:r>
              <a:rPr lang="en-GB"/>
              <a:t>Mr Coe &amp; Mr Stephens</a:t>
            </a:r>
          </a:p>
        </p:txBody>
      </p:sp>
      <p:sp>
        <p:nvSpPr>
          <p:cNvPr id="5" name="Content Placeholder 4">
            <a:extLst>
              <a:ext uri="{FF2B5EF4-FFF2-40B4-BE49-F238E27FC236}">
                <a16:creationId xmlns:a16="http://schemas.microsoft.com/office/drawing/2014/main" id="{43FF3114-9F9F-AC27-0C88-438E5FACB3E1}"/>
              </a:ext>
            </a:extLst>
          </p:cNvPr>
          <p:cNvSpPr>
            <a:spLocks noGrp="1"/>
          </p:cNvSpPr>
          <p:nvPr>
            <p:ph sz="half" idx="2"/>
          </p:nvPr>
        </p:nvSpPr>
        <p:spPr>
          <a:xfrm>
            <a:off x="839788" y="2324100"/>
            <a:ext cx="5148262" cy="4360863"/>
          </a:xfrm>
          <a:ln w="28575">
            <a:solidFill>
              <a:schemeClr val="tx1"/>
            </a:solidFill>
          </a:ln>
        </p:spPr>
        <p:txBody>
          <a:bodyPr vert="horz" lIns="91440" tIns="45720" rIns="91440" bIns="45720" rtlCol="0" anchor="t">
            <a:normAutofit fontScale="70000" lnSpcReduction="20000"/>
          </a:bodyPr>
          <a:lstStyle/>
          <a:p>
            <a:pPr marL="0" indent="0">
              <a:buNone/>
            </a:pPr>
            <a:r>
              <a:rPr lang="en-GB" sz="2400" b="1"/>
              <a:t>What will I learn about?</a:t>
            </a:r>
          </a:p>
          <a:p>
            <a:pPr marL="0" indent="0">
              <a:buNone/>
            </a:pPr>
            <a:endParaRPr lang="en-GB" sz="2400" b="1">
              <a:ea typeface="+mn-lt"/>
              <a:cs typeface="+mn-lt"/>
            </a:endParaRPr>
          </a:p>
          <a:p>
            <a:pPr>
              <a:buFont typeface="Arial"/>
              <a:buChar char="•"/>
            </a:pPr>
            <a:r>
              <a:rPr lang="en-GB" sz="1500" b="1">
                <a:ea typeface="+mn-lt"/>
                <a:cs typeface="+mn-lt"/>
              </a:rPr>
              <a:t>How to develop realistic design proposals as a result of the exploration of design opportunities and users’ needs, wants and values </a:t>
            </a:r>
            <a:endParaRPr lang="en-GB" sz="1500" b="1">
              <a:ea typeface="Calibri"/>
              <a:cs typeface="Calibri"/>
            </a:endParaRPr>
          </a:p>
          <a:p>
            <a:pPr>
              <a:buFont typeface="Arial"/>
              <a:buChar char="•"/>
            </a:pPr>
            <a:r>
              <a:rPr lang="en-GB" sz="1500" b="1">
                <a:ea typeface="+mn-lt"/>
                <a:cs typeface="+mn-lt"/>
              </a:rPr>
              <a:t>The generation of imaginative ideas when designing.</a:t>
            </a:r>
            <a:endParaRPr lang="en-GB" sz="1500" b="1">
              <a:ea typeface="Calibri"/>
              <a:cs typeface="Calibri"/>
            </a:endParaRPr>
          </a:p>
          <a:p>
            <a:pPr>
              <a:buFont typeface="Arial"/>
              <a:buChar char="•"/>
            </a:pPr>
            <a:r>
              <a:rPr lang="en-GB" sz="1500" b="1">
                <a:ea typeface="+mn-lt"/>
                <a:cs typeface="+mn-lt"/>
              </a:rPr>
              <a:t>How to critique and refine their own ideas whilst designing and making.</a:t>
            </a:r>
            <a:endParaRPr lang="en-GB" sz="1500" b="1">
              <a:ea typeface="Calibri"/>
              <a:cs typeface="Calibri"/>
            </a:endParaRPr>
          </a:p>
          <a:p>
            <a:pPr>
              <a:buFont typeface="Arial"/>
              <a:buChar char="•"/>
            </a:pPr>
            <a:r>
              <a:rPr lang="en-GB" sz="1500" b="1">
                <a:ea typeface="+mn-lt"/>
                <a:cs typeface="+mn-lt"/>
              </a:rPr>
              <a:t>Communicating design ideas and decisions using different media and techniques, as appropriate for different audiences at key points in their designing.</a:t>
            </a:r>
            <a:endParaRPr lang="en-GB" sz="1500" b="1">
              <a:ea typeface="Calibri"/>
              <a:cs typeface="Calibri"/>
            </a:endParaRPr>
          </a:p>
          <a:p>
            <a:pPr>
              <a:buFont typeface="Arial"/>
              <a:buChar char="•"/>
            </a:pPr>
            <a:r>
              <a:rPr lang="en-GB" sz="1500" b="1">
                <a:ea typeface="+mn-lt"/>
                <a:cs typeface="+mn-lt"/>
              </a:rPr>
              <a:t>Developing decision making skills, including the planning and organisation of time and resources when managing their own project work</a:t>
            </a:r>
            <a:endParaRPr lang="en-GB" sz="1500" b="1">
              <a:ea typeface="Calibri"/>
              <a:cs typeface="Calibri"/>
            </a:endParaRPr>
          </a:p>
          <a:p>
            <a:pPr>
              <a:buFont typeface="Arial"/>
              <a:buChar char="•"/>
            </a:pPr>
            <a:r>
              <a:rPr lang="en-GB" sz="1500" b="1">
                <a:ea typeface="+mn-lt"/>
                <a:cs typeface="+mn-lt"/>
              </a:rPr>
              <a:t>Developing a broad knowledge of materials, components and technologies and practical skills to develop high quality, imaginative and functional prototypes.</a:t>
            </a:r>
            <a:endParaRPr lang="en-GB" sz="1500" b="1">
              <a:ea typeface="Calibri"/>
              <a:cs typeface="Calibri"/>
            </a:endParaRPr>
          </a:p>
          <a:p>
            <a:pPr>
              <a:buFont typeface="Arial"/>
              <a:buChar char="•"/>
            </a:pPr>
            <a:r>
              <a:rPr lang="en-GB" sz="1500" b="1">
                <a:ea typeface="+mn-lt"/>
                <a:cs typeface="+mn-lt"/>
              </a:rPr>
              <a:t>How to be ambitious and open to explore and take design risks in order to stretch the development of design proposals, avoiding clichéd or stereotypical responses</a:t>
            </a:r>
            <a:endParaRPr lang="en-GB" sz="1500" b="1">
              <a:ea typeface="Calibri"/>
              <a:cs typeface="Calibri"/>
            </a:endParaRPr>
          </a:p>
          <a:p>
            <a:pPr>
              <a:buFont typeface="Arial"/>
              <a:buChar char="•"/>
            </a:pPr>
            <a:r>
              <a:rPr lang="en-GB" sz="1500" b="1">
                <a:ea typeface="+mn-lt"/>
                <a:cs typeface="+mn-lt"/>
              </a:rPr>
              <a:t>Costs, commercial viability and marketing of products.</a:t>
            </a:r>
            <a:endParaRPr lang="en-GB" sz="1500" b="1">
              <a:ea typeface="Calibri"/>
              <a:cs typeface="Calibri"/>
            </a:endParaRPr>
          </a:p>
          <a:p>
            <a:pPr>
              <a:buFont typeface="Arial"/>
              <a:buChar char="•"/>
            </a:pPr>
            <a:r>
              <a:rPr lang="en-GB" sz="1500" b="1">
                <a:ea typeface="+mn-lt"/>
                <a:cs typeface="+mn-lt"/>
              </a:rPr>
              <a:t>Safe working practices in design and technology </a:t>
            </a:r>
            <a:endParaRPr lang="en-GB" sz="1500" b="1">
              <a:ea typeface="Calibri"/>
              <a:cs typeface="Calibri"/>
            </a:endParaRPr>
          </a:p>
          <a:p>
            <a:pPr>
              <a:buFont typeface="Arial"/>
              <a:buChar char="•"/>
            </a:pPr>
            <a:r>
              <a:rPr lang="en-GB" sz="1500" b="1">
                <a:ea typeface="+mn-lt"/>
                <a:cs typeface="+mn-lt"/>
              </a:rPr>
              <a:t>Use of key design and technology terminology including those related to: designing, innovation and communication; materials and technologies; making, manufacture and production; critiquing, values and ethics.</a:t>
            </a:r>
            <a:endParaRPr lang="en-GB" sz="1500" b="1"/>
          </a:p>
          <a:p>
            <a:pPr marL="0" indent="0">
              <a:buNone/>
            </a:pPr>
            <a:endParaRPr lang="en-GB" b="1">
              <a:ea typeface="Calibri"/>
              <a:cs typeface="Calibri"/>
            </a:endParaRPr>
          </a:p>
        </p:txBody>
      </p:sp>
      <p:sp>
        <p:nvSpPr>
          <p:cNvPr id="7" name="Content Placeholder 6">
            <a:extLst>
              <a:ext uri="{FF2B5EF4-FFF2-40B4-BE49-F238E27FC236}">
                <a16:creationId xmlns:a16="http://schemas.microsoft.com/office/drawing/2014/main" id="{CA557E51-E027-46D7-96F9-437C9984E192}"/>
              </a:ext>
            </a:extLst>
          </p:cNvPr>
          <p:cNvSpPr>
            <a:spLocks noGrp="1"/>
          </p:cNvSpPr>
          <p:nvPr>
            <p:ph sz="quarter" idx="4"/>
          </p:nvPr>
        </p:nvSpPr>
        <p:spPr>
          <a:xfrm>
            <a:off x="6400800" y="2324100"/>
            <a:ext cx="5183188" cy="4360863"/>
          </a:xfrm>
          <a:ln w="28575">
            <a:solidFill>
              <a:schemeClr val="tx1"/>
            </a:solidFill>
          </a:ln>
        </p:spPr>
        <p:txBody>
          <a:bodyPr vert="horz" lIns="91440" tIns="45720" rIns="91440" bIns="45720" rtlCol="0" anchor="t">
            <a:normAutofit fontScale="70000" lnSpcReduction="20000"/>
          </a:bodyPr>
          <a:lstStyle/>
          <a:p>
            <a:pPr marL="0" indent="0">
              <a:buNone/>
            </a:pPr>
            <a:r>
              <a:rPr lang="en-GB" sz="2900" b="1">
                <a:ea typeface="Calibri"/>
                <a:cs typeface="Calibri"/>
              </a:rPr>
              <a:t>Course: AQA</a:t>
            </a:r>
            <a:endParaRPr lang="en-US"/>
          </a:p>
          <a:p>
            <a:pPr marL="0" indent="0">
              <a:buNone/>
            </a:pPr>
            <a:r>
              <a:rPr lang="en-GB" sz="2400" b="1"/>
              <a:t>How will I be assessed? </a:t>
            </a:r>
            <a:endParaRPr lang="en-GB"/>
          </a:p>
          <a:p>
            <a:pPr>
              <a:buNone/>
            </a:pPr>
            <a:r>
              <a:rPr lang="en-GB" sz="2300" b="1">
                <a:ea typeface="+mn-lt"/>
                <a:cs typeface="+mn-lt"/>
              </a:rPr>
              <a:t>Written exam Paper</a:t>
            </a:r>
            <a:r>
              <a:rPr lang="en-GB" sz="2000">
                <a:ea typeface="+mn-lt"/>
                <a:cs typeface="+mn-lt"/>
              </a:rPr>
              <a:t>, 2hours – Marked out of 100 and worth </a:t>
            </a:r>
            <a:r>
              <a:rPr lang="en-GB" sz="2000" b="1">
                <a:ea typeface="+mn-lt"/>
                <a:cs typeface="+mn-lt"/>
              </a:rPr>
              <a:t>50%</a:t>
            </a:r>
            <a:r>
              <a:rPr lang="en-GB" sz="2000">
                <a:ea typeface="+mn-lt"/>
                <a:cs typeface="+mn-lt"/>
              </a:rPr>
              <a:t> of GCSE award. Taken at the end of Year 11 and marked externally.</a:t>
            </a:r>
            <a:endParaRPr lang="en-GB" sz="2000">
              <a:ea typeface="Calibri"/>
              <a:cs typeface="Calibri"/>
            </a:endParaRPr>
          </a:p>
          <a:p>
            <a:pPr>
              <a:buNone/>
            </a:pPr>
            <a:r>
              <a:rPr lang="en-GB" sz="2000">
                <a:ea typeface="+mn-lt"/>
                <a:cs typeface="+mn-lt"/>
              </a:rPr>
              <a:t>· Section A – Core technical principles (20 marks). A mixture of multiple choice and short questions assessing general Technology knowledge.</a:t>
            </a:r>
            <a:endParaRPr lang="en-GB" sz="2000">
              <a:ea typeface="Calibri"/>
              <a:cs typeface="Calibri"/>
            </a:endParaRPr>
          </a:p>
          <a:p>
            <a:pPr>
              <a:buNone/>
            </a:pPr>
            <a:r>
              <a:rPr lang="en-GB" sz="2000">
                <a:ea typeface="+mn-lt"/>
                <a:cs typeface="+mn-lt"/>
              </a:rPr>
              <a:t>· Section B – Specialist technical principles (30 marks). Questions based around students selected specialism, several short answer question and one extended response to assess more in depth knowledge.</a:t>
            </a:r>
            <a:endParaRPr lang="en-GB" sz="2000">
              <a:ea typeface="Calibri"/>
              <a:cs typeface="Calibri"/>
            </a:endParaRPr>
          </a:p>
          <a:p>
            <a:pPr>
              <a:buNone/>
            </a:pPr>
            <a:r>
              <a:rPr lang="en-GB" sz="2000">
                <a:ea typeface="+mn-lt"/>
                <a:cs typeface="+mn-lt"/>
              </a:rPr>
              <a:t>· Section C – Designing and making principles (50 marks). A mix of short and long answer questions.</a:t>
            </a:r>
            <a:endParaRPr lang="en-GB" sz="2000">
              <a:ea typeface="Calibri"/>
              <a:cs typeface="Calibri"/>
            </a:endParaRPr>
          </a:p>
          <a:p>
            <a:pPr>
              <a:buNone/>
            </a:pPr>
            <a:endParaRPr lang="en-GB" sz="2000">
              <a:ea typeface="+mn-lt"/>
              <a:cs typeface="+mn-lt"/>
            </a:endParaRPr>
          </a:p>
          <a:p>
            <a:pPr>
              <a:buNone/>
            </a:pPr>
            <a:r>
              <a:rPr lang="en-GB" sz="2300" b="1">
                <a:ea typeface="+mn-lt"/>
                <a:cs typeface="+mn-lt"/>
              </a:rPr>
              <a:t>Non-Exam Assessment</a:t>
            </a:r>
            <a:r>
              <a:rPr lang="en-GB" sz="2000" b="1">
                <a:ea typeface="+mn-lt"/>
                <a:cs typeface="+mn-lt"/>
              </a:rPr>
              <a:t> - </a:t>
            </a:r>
            <a:r>
              <a:rPr lang="en-GB" sz="2000">
                <a:ea typeface="+mn-lt"/>
                <a:cs typeface="+mn-lt"/>
              </a:rPr>
              <a:t>Portfolio based design and make task, marked out of 100 and worth </a:t>
            </a:r>
            <a:r>
              <a:rPr lang="en-GB" sz="2000" b="1">
                <a:ea typeface="+mn-lt"/>
                <a:cs typeface="+mn-lt"/>
              </a:rPr>
              <a:t>50% </a:t>
            </a:r>
            <a:r>
              <a:rPr lang="en-GB" sz="2000">
                <a:ea typeface="+mn-lt"/>
                <a:cs typeface="+mn-lt"/>
              </a:rPr>
              <a:t>of GCSE award. Marked by teachers then externally moderated by exam board, started at the end of Year 10 </a:t>
            </a:r>
            <a:endParaRPr lang="en-GB" sz="2000">
              <a:ea typeface="Calibri"/>
              <a:cs typeface="Calibri"/>
            </a:endParaRPr>
          </a:p>
        </p:txBody>
      </p:sp>
    </p:spTree>
    <p:extLst>
      <p:ext uri="{BB962C8B-B14F-4D97-AF65-F5344CB8AC3E}">
        <p14:creationId xmlns:p14="http://schemas.microsoft.com/office/powerpoint/2010/main" val="1267142066"/>
      </p:ext>
    </p:extLst>
  </p:cSld>
  <p:clrMapOvr>
    <a:masterClrMapping/>
  </p:clrMapOvr>
  <mc:AlternateContent xmlns:mc="http://schemas.openxmlformats.org/markup-compatibility/2006" xmlns:p14="http://schemas.microsoft.com/office/powerpoint/2010/main">
    <mc:Choice Requires="p14">
      <p:transition spd="slow" p14:dur="2000" advTm="1580"/>
    </mc:Choice>
    <mc:Fallback xmlns="">
      <p:transition spd="slow" advTm="15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9E51-2C8C-79EC-1304-BED0462E9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BD59F-2A61-F039-E508-59A0358C6456}"/>
              </a:ext>
            </a:extLst>
          </p:cNvPr>
          <p:cNvSpPr>
            <a:spLocks noGrp="1"/>
          </p:cNvSpPr>
          <p:nvPr>
            <p:ph type="title"/>
          </p:nvPr>
        </p:nvSpPr>
        <p:spPr>
          <a:solidFill>
            <a:schemeClr val="accent1">
              <a:lumMod val="40000"/>
              <a:lumOff val="60000"/>
            </a:schemeClr>
          </a:solidFill>
        </p:spPr>
        <p:txBody>
          <a:bodyPr/>
          <a:lstStyle/>
          <a:p>
            <a:pPr algn="ctr"/>
            <a:r>
              <a:rPr lang="en-GB" b="1">
                <a:latin typeface="Roboto"/>
                <a:ea typeface="Roboto"/>
                <a:cs typeface="Roboto"/>
              </a:rPr>
              <a:t>Subject – Graphics</a:t>
            </a:r>
            <a:endParaRPr lang="en-GB" b="1">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a:extLst>
              <a:ext uri="{FF2B5EF4-FFF2-40B4-BE49-F238E27FC236}">
                <a16:creationId xmlns:a16="http://schemas.microsoft.com/office/drawing/2014/main" id="{6A878503-2C1C-0928-728F-A8AA91302784}"/>
              </a:ext>
            </a:extLst>
          </p:cNvPr>
          <p:cNvSpPr>
            <a:spLocks noGrp="1"/>
          </p:cNvSpPr>
          <p:nvPr>
            <p:ph type="body" idx="1"/>
          </p:nvPr>
        </p:nvSpPr>
        <p:spPr>
          <a:xfrm>
            <a:off x="830263" y="1347788"/>
            <a:ext cx="5157787" cy="823912"/>
          </a:xfrm>
        </p:spPr>
        <p:txBody>
          <a:bodyPr>
            <a:normAutofit/>
          </a:bodyPr>
          <a:lstStyle/>
          <a:p>
            <a:r>
              <a:rPr lang="en-GB" sz="2000"/>
              <a:t>Who to speak to: - </a:t>
            </a:r>
            <a:r>
              <a:rPr lang="en-GB"/>
              <a:t>Mr Coe &amp; Mr Stephens</a:t>
            </a:r>
          </a:p>
        </p:txBody>
      </p:sp>
      <p:sp>
        <p:nvSpPr>
          <p:cNvPr id="5" name="Content Placeholder 4">
            <a:extLst>
              <a:ext uri="{FF2B5EF4-FFF2-40B4-BE49-F238E27FC236}">
                <a16:creationId xmlns:a16="http://schemas.microsoft.com/office/drawing/2014/main" id="{43FF3114-9F9F-AC27-0C88-438E5FACB3E1}"/>
              </a:ext>
            </a:extLst>
          </p:cNvPr>
          <p:cNvSpPr>
            <a:spLocks noGrp="1"/>
          </p:cNvSpPr>
          <p:nvPr>
            <p:ph sz="half" idx="2"/>
          </p:nvPr>
        </p:nvSpPr>
        <p:spPr>
          <a:xfrm>
            <a:off x="839788" y="2324100"/>
            <a:ext cx="5148262" cy="4360863"/>
          </a:xfrm>
          <a:ln w="28575">
            <a:solidFill>
              <a:schemeClr val="tx1"/>
            </a:solidFill>
          </a:ln>
        </p:spPr>
        <p:txBody>
          <a:bodyPr vert="horz" lIns="91440" tIns="45720" rIns="91440" bIns="45720" rtlCol="0" anchor="t">
            <a:normAutofit fontScale="70000" lnSpcReduction="20000"/>
          </a:bodyPr>
          <a:lstStyle/>
          <a:p>
            <a:pPr marL="0" indent="0">
              <a:buNone/>
            </a:pPr>
            <a:r>
              <a:rPr lang="en-GB" sz="2400" b="1"/>
              <a:t>What will I learn about?</a:t>
            </a:r>
          </a:p>
          <a:p>
            <a:pPr marL="0" indent="0">
              <a:buNone/>
            </a:pPr>
            <a:endParaRPr lang="en-GB" sz="2400" b="1">
              <a:ea typeface="+mn-lt"/>
              <a:cs typeface="+mn-lt"/>
            </a:endParaRPr>
          </a:p>
          <a:p>
            <a:pPr>
              <a:buFont typeface="Arial"/>
              <a:buChar char="•"/>
            </a:pPr>
            <a:r>
              <a:rPr lang="en-GB" sz="1500" b="1">
                <a:ea typeface="+mn-lt"/>
                <a:cs typeface="+mn-lt"/>
              </a:rPr>
              <a:t>How to develop realistic design proposals as a result of the exploration of design opportunities and users’ needs, wants and values </a:t>
            </a:r>
            <a:endParaRPr lang="en-GB" sz="1500" b="1">
              <a:ea typeface="Calibri"/>
              <a:cs typeface="Calibri"/>
            </a:endParaRPr>
          </a:p>
          <a:p>
            <a:pPr>
              <a:buFont typeface="Arial"/>
              <a:buChar char="•"/>
            </a:pPr>
            <a:r>
              <a:rPr lang="en-GB" sz="1500" b="1">
                <a:ea typeface="+mn-lt"/>
                <a:cs typeface="+mn-lt"/>
              </a:rPr>
              <a:t>The generation of imaginative ideas when designing.</a:t>
            </a:r>
            <a:endParaRPr lang="en-GB" sz="1500" b="1">
              <a:ea typeface="Calibri"/>
              <a:cs typeface="Calibri"/>
            </a:endParaRPr>
          </a:p>
          <a:p>
            <a:pPr>
              <a:buFont typeface="Arial"/>
              <a:buChar char="•"/>
            </a:pPr>
            <a:r>
              <a:rPr lang="en-GB" sz="1500" b="1">
                <a:ea typeface="+mn-lt"/>
                <a:cs typeface="+mn-lt"/>
              </a:rPr>
              <a:t>How to critique and refine their own ideas whilst designing and making.</a:t>
            </a:r>
            <a:endParaRPr lang="en-GB" sz="1500" b="1">
              <a:ea typeface="Calibri"/>
              <a:cs typeface="Calibri"/>
            </a:endParaRPr>
          </a:p>
          <a:p>
            <a:pPr>
              <a:buFont typeface="Arial"/>
              <a:buChar char="•"/>
            </a:pPr>
            <a:r>
              <a:rPr lang="en-GB" sz="1500" b="1">
                <a:ea typeface="+mn-lt"/>
                <a:cs typeface="+mn-lt"/>
              </a:rPr>
              <a:t>Communicating design ideas and decisions using different media and techniques, as appropriate for different audiences at key points in their designing.</a:t>
            </a:r>
            <a:endParaRPr lang="en-GB" sz="1500" b="1">
              <a:ea typeface="Calibri"/>
              <a:cs typeface="Calibri"/>
            </a:endParaRPr>
          </a:p>
          <a:p>
            <a:pPr>
              <a:buFont typeface="Arial"/>
              <a:buChar char="•"/>
            </a:pPr>
            <a:r>
              <a:rPr lang="en-GB" sz="1500" b="1">
                <a:ea typeface="+mn-lt"/>
                <a:cs typeface="+mn-lt"/>
              </a:rPr>
              <a:t>Developing decision making skills, including the planning and organisation of time and resources when managing their own project work</a:t>
            </a:r>
            <a:endParaRPr lang="en-GB" sz="1500" b="1">
              <a:ea typeface="Calibri"/>
              <a:cs typeface="Calibri"/>
            </a:endParaRPr>
          </a:p>
          <a:p>
            <a:pPr>
              <a:buFont typeface="Arial"/>
              <a:buChar char="•"/>
            </a:pPr>
            <a:r>
              <a:rPr lang="en-GB" sz="1500" b="1">
                <a:ea typeface="+mn-lt"/>
                <a:cs typeface="+mn-lt"/>
              </a:rPr>
              <a:t>Developing a broad knowledge of materials, components and technologies and practical skills to develop high quality, imaginative and functional prototypes.</a:t>
            </a:r>
            <a:endParaRPr lang="en-GB" sz="1500" b="1">
              <a:ea typeface="Calibri"/>
              <a:cs typeface="Calibri"/>
            </a:endParaRPr>
          </a:p>
          <a:p>
            <a:pPr>
              <a:buFont typeface="Arial"/>
              <a:buChar char="•"/>
            </a:pPr>
            <a:r>
              <a:rPr lang="en-GB" sz="1500" b="1">
                <a:ea typeface="+mn-lt"/>
                <a:cs typeface="+mn-lt"/>
              </a:rPr>
              <a:t>How to be ambitious and open to explore and take design risks in order to stretch the development of design proposals, avoiding clichéd or stereotypical responses</a:t>
            </a:r>
            <a:endParaRPr lang="en-GB" sz="1500" b="1">
              <a:ea typeface="Calibri"/>
              <a:cs typeface="Calibri"/>
            </a:endParaRPr>
          </a:p>
          <a:p>
            <a:pPr>
              <a:buFont typeface="Arial"/>
              <a:buChar char="•"/>
            </a:pPr>
            <a:r>
              <a:rPr lang="en-GB" sz="1500" b="1">
                <a:ea typeface="+mn-lt"/>
                <a:cs typeface="+mn-lt"/>
              </a:rPr>
              <a:t>Costs, commercial viability and marketing of products.</a:t>
            </a:r>
            <a:endParaRPr lang="en-GB" sz="1500" b="1">
              <a:ea typeface="Calibri"/>
              <a:cs typeface="Calibri"/>
            </a:endParaRPr>
          </a:p>
          <a:p>
            <a:pPr>
              <a:buFont typeface="Arial"/>
              <a:buChar char="•"/>
            </a:pPr>
            <a:r>
              <a:rPr lang="en-GB" sz="1500" b="1">
                <a:ea typeface="+mn-lt"/>
                <a:cs typeface="+mn-lt"/>
              </a:rPr>
              <a:t>Safe working practices in design and technology </a:t>
            </a:r>
            <a:endParaRPr lang="en-GB" sz="1500" b="1">
              <a:ea typeface="Calibri"/>
              <a:cs typeface="Calibri"/>
            </a:endParaRPr>
          </a:p>
          <a:p>
            <a:pPr>
              <a:buFont typeface="Arial"/>
              <a:buChar char="•"/>
            </a:pPr>
            <a:r>
              <a:rPr lang="en-GB" sz="1500" b="1">
                <a:ea typeface="+mn-lt"/>
                <a:cs typeface="+mn-lt"/>
              </a:rPr>
              <a:t>Use of key design and technology terminology including those related to: designing, innovation and communication; materials and technologies; making, manufacture and production; critiquing, values and ethics.</a:t>
            </a:r>
            <a:endParaRPr lang="en-GB" sz="1500" b="1"/>
          </a:p>
          <a:p>
            <a:pPr marL="0" indent="0">
              <a:buNone/>
            </a:pPr>
            <a:endParaRPr lang="en-GB" b="1">
              <a:ea typeface="Calibri"/>
              <a:cs typeface="Calibri"/>
            </a:endParaRPr>
          </a:p>
        </p:txBody>
      </p:sp>
      <p:sp>
        <p:nvSpPr>
          <p:cNvPr id="7" name="Content Placeholder 6">
            <a:extLst>
              <a:ext uri="{FF2B5EF4-FFF2-40B4-BE49-F238E27FC236}">
                <a16:creationId xmlns:a16="http://schemas.microsoft.com/office/drawing/2014/main" id="{CA557E51-E027-46D7-96F9-437C9984E192}"/>
              </a:ext>
            </a:extLst>
          </p:cNvPr>
          <p:cNvSpPr>
            <a:spLocks noGrp="1"/>
          </p:cNvSpPr>
          <p:nvPr>
            <p:ph sz="quarter" idx="4"/>
          </p:nvPr>
        </p:nvSpPr>
        <p:spPr>
          <a:xfrm>
            <a:off x="6400800" y="2324100"/>
            <a:ext cx="5183188" cy="4360863"/>
          </a:xfrm>
          <a:ln w="28575">
            <a:solidFill>
              <a:schemeClr val="tx1"/>
            </a:solidFill>
          </a:ln>
        </p:spPr>
        <p:txBody>
          <a:bodyPr vert="horz" lIns="91440" tIns="45720" rIns="91440" bIns="45720" rtlCol="0" anchor="t">
            <a:normAutofit fontScale="70000" lnSpcReduction="20000"/>
          </a:bodyPr>
          <a:lstStyle/>
          <a:p>
            <a:pPr marL="0" indent="0">
              <a:buNone/>
            </a:pPr>
            <a:r>
              <a:rPr lang="en-GB" sz="2900" b="1">
                <a:ea typeface="Calibri"/>
                <a:cs typeface="Calibri"/>
              </a:rPr>
              <a:t>Course: AQA</a:t>
            </a:r>
            <a:endParaRPr lang="en-US"/>
          </a:p>
          <a:p>
            <a:pPr marL="0" indent="0">
              <a:buNone/>
            </a:pPr>
            <a:r>
              <a:rPr lang="en-GB" sz="2400" b="1"/>
              <a:t>How will I be assessed? </a:t>
            </a:r>
            <a:endParaRPr lang="en-GB"/>
          </a:p>
          <a:p>
            <a:pPr>
              <a:buNone/>
            </a:pPr>
            <a:r>
              <a:rPr lang="en-GB" sz="2300" b="1">
                <a:ea typeface="+mn-lt"/>
                <a:cs typeface="+mn-lt"/>
              </a:rPr>
              <a:t>Written exam Paper</a:t>
            </a:r>
            <a:r>
              <a:rPr lang="en-GB" sz="2000">
                <a:ea typeface="+mn-lt"/>
                <a:cs typeface="+mn-lt"/>
              </a:rPr>
              <a:t>, 2hours – Marked out of 100 and worth </a:t>
            </a:r>
            <a:r>
              <a:rPr lang="en-GB" sz="2000" b="1">
                <a:ea typeface="+mn-lt"/>
                <a:cs typeface="+mn-lt"/>
              </a:rPr>
              <a:t>50%</a:t>
            </a:r>
            <a:r>
              <a:rPr lang="en-GB" sz="2000">
                <a:ea typeface="+mn-lt"/>
                <a:cs typeface="+mn-lt"/>
              </a:rPr>
              <a:t> of GCSE award. Taken at the end of Year 11 and marked externally.</a:t>
            </a:r>
            <a:endParaRPr lang="en-GB" sz="2000">
              <a:ea typeface="Calibri"/>
              <a:cs typeface="Calibri"/>
            </a:endParaRPr>
          </a:p>
          <a:p>
            <a:pPr>
              <a:buNone/>
            </a:pPr>
            <a:r>
              <a:rPr lang="en-GB" sz="2000">
                <a:ea typeface="+mn-lt"/>
                <a:cs typeface="+mn-lt"/>
              </a:rPr>
              <a:t>· Section A – Core technical principles (20 marks). A mixture of multiple choice and short questions assessing general Technology knowledge.</a:t>
            </a:r>
            <a:endParaRPr lang="en-GB" sz="2000">
              <a:ea typeface="Calibri"/>
              <a:cs typeface="Calibri"/>
            </a:endParaRPr>
          </a:p>
          <a:p>
            <a:pPr>
              <a:buNone/>
            </a:pPr>
            <a:r>
              <a:rPr lang="en-GB" sz="2000">
                <a:ea typeface="+mn-lt"/>
                <a:cs typeface="+mn-lt"/>
              </a:rPr>
              <a:t>· Section B – Specialist technical principles (30 marks). Questions based around students selected specialism, several short answer question and one extended response to assess more in depth knowledge.</a:t>
            </a:r>
            <a:endParaRPr lang="en-GB" sz="2000">
              <a:ea typeface="Calibri"/>
              <a:cs typeface="Calibri"/>
            </a:endParaRPr>
          </a:p>
          <a:p>
            <a:pPr>
              <a:buNone/>
            </a:pPr>
            <a:r>
              <a:rPr lang="en-GB" sz="2000">
                <a:ea typeface="+mn-lt"/>
                <a:cs typeface="+mn-lt"/>
              </a:rPr>
              <a:t>· Section C – Designing and making principles (50 marks). A mix of short and long answer questions.</a:t>
            </a:r>
            <a:endParaRPr lang="en-GB" sz="2000">
              <a:ea typeface="Calibri"/>
              <a:cs typeface="Calibri"/>
            </a:endParaRPr>
          </a:p>
          <a:p>
            <a:pPr>
              <a:buNone/>
            </a:pPr>
            <a:endParaRPr lang="en-GB" sz="2000">
              <a:ea typeface="+mn-lt"/>
              <a:cs typeface="+mn-lt"/>
            </a:endParaRPr>
          </a:p>
          <a:p>
            <a:pPr>
              <a:buNone/>
            </a:pPr>
            <a:r>
              <a:rPr lang="en-GB" sz="2300" b="1">
                <a:ea typeface="+mn-lt"/>
                <a:cs typeface="+mn-lt"/>
              </a:rPr>
              <a:t>Non-Exam Assessment</a:t>
            </a:r>
            <a:r>
              <a:rPr lang="en-GB" sz="2000" b="1">
                <a:ea typeface="+mn-lt"/>
                <a:cs typeface="+mn-lt"/>
              </a:rPr>
              <a:t> - </a:t>
            </a:r>
            <a:r>
              <a:rPr lang="en-GB" sz="2000">
                <a:ea typeface="+mn-lt"/>
                <a:cs typeface="+mn-lt"/>
              </a:rPr>
              <a:t>Portfolio based design and make task, marked out of 100 and worth </a:t>
            </a:r>
            <a:r>
              <a:rPr lang="en-GB" sz="2000" b="1">
                <a:ea typeface="+mn-lt"/>
                <a:cs typeface="+mn-lt"/>
              </a:rPr>
              <a:t>50% </a:t>
            </a:r>
            <a:r>
              <a:rPr lang="en-GB" sz="2000">
                <a:ea typeface="+mn-lt"/>
                <a:cs typeface="+mn-lt"/>
              </a:rPr>
              <a:t>of GCSE award. Marked by teachers then externally moderated by exam board, started at the end of Year 10 </a:t>
            </a:r>
            <a:endParaRPr lang="en-GB" sz="2000">
              <a:ea typeface="Calibri"/>
              <a:cs typeface="Calibri"/>
            </a:endParaRPr>
          </a:p>
        </p:txBody>
      </p:sp>
    </p:spTree>
    <p:extLst>
      <p:ext uri="{BB962C8B-B14F-4D97-AF65-F5344CB8AC3E}">
        <p14:creationId xmlns:p14="http://schemas.microsoft.com/office/powerpoint/2010/main" val="245869801"/>
      </p:ext>
    </p:extLst>
  </p:cSld>
  <p:clrMapOvr>
    <a:masterClrMapping/>
  </p:clrMapOvr>
  <mc:AlternateContent xmlns:mc="http://schemas.openxmlformats.org/markup-compatibility/2006" xmlns:p14="http://schemas.microsoft.com/office/powerpoint/2010/main">
    <mc:Choice Requires="p14">
      <p:transition spd="slow" p14:dur="2000" advTm="1795"/>
    </mc:Choice>
    <mc:Fallback xmlns="">
      <p:transition spd="slow" advTm="17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D65A1A-E0C9-6EB2-0B2E-07F2C820D421}"/>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latin typeface="Roboto" panose="02000000000000000000" pitchFamily="2" charset="0"/>
                <a:ea typeface="Roboto" panose="02000000000000000000" pitchFamily="2" charset="0"/>
                <a:cs typeface="Roboto" panose="02000000000000000000" pitchFamily="2" charset="0"/>
              </a:rPr>
              <a:t>Options </a:t>
            </a:r>
          </a:p>
        </p:txBody>
      </p:sp>
      <p:sp>
        <p:nvSpPr>
          <p:cNvPr id="3" name="Content Placeholder 2">
            <a:extLst>
              <a:ext uri="{FF2B5EF4-FFF2-40B4-BE49-F238E27FC236}">
                <a16:creationId xmlns:a16="http://schemas.microsoft.com/office/drawing/2014/main" id="{BA5B55C5-D694-BDB8-5750-F015CD61C2F6}"/>
              </a:ext>
            </a:extLst>
          </p:cNvPr>
          <p:cNvSpPr>
            <a:spLocks noGrp="1"/>
          </p:cNvSpPr>
          <p:nvPr>
            <p:ph idx="1"/>
          </p:nvPr>
        </p:nvSpPr>
        <p:spPr>
          <a:xfrm>
            <a:off x="4810259" y="649480"/>
            <a:ext cx="6555347" cy="5546047"/>
          </a:xfrm>
        </p:spPr>
        <p:txBody>
          <a:bodyPr anchor="ctr">
            <a:normAutofit/>
          </a:bodyPr>
          <a:lstStyle/>
          <a:p>
            <a:r>
              <a:rPr lang="en-GB" sz="2000" b="1">
                <a:latin typeface="Roboto" panose="02000000000000000000" pitchFamily="2" charset="0"/>
                <a:ea typeface="Roboto" panose="02000000000000000000" pitchFamily="2" charset="0"/>
                <a:cs typeface="Roboto" panose="02000000000000000000" pitchFamily="2" charset="0"/>
              </a:rPr>
              <a:t>In addition to the core curriculum students will get to study FOUR options.</a:t>
            </a:r>
          </a:p>
          <a:p>
            <a:r>
              <a:rPr lang="en-GB" sz="2000" b="1">
                <a:latin typeface="Roboto" panose="02000000000000000000" pitchFamily="2" charset="0"/>
                <a:ea typeface="Roboto" panose="02000000000000000000" pitchFamily="2" charset="0"/>
                <a:cs typeface="Roboto" panose="02000000000000000000" pitchFamily="2" charset="0"/>
              </a:rPr>
              <a:t>One option is a guided option </a:t>
            </a:r>
          </a:p>
          <a:p>
            <a:r>
              <a:rPr lang="en-GB" sz="2000" b="1">
                <a:latin typeface="Roboto" panose="02000000000000000000" pitchFamily="2" charset="0"/>
                <a:ea typeface="Roboto" panose="02000000000000000000" pitchFamily="2" charset="0"/>
                <a:cs typeface="Roboto" panose="02000000000000000000" pitchFamily="2" charset="0"/>
              </a:rPr>
              <a:t>Three options are free choice</a:t>
            </a:r>
          </a:p>
          <a:p>
            <a:r>
              <a:rPr lang="en-GB" sz="2000" b="1">
                <a:latin typeface="Roboto" panose="02000000000000000000" pitchFamily="2" charset="0"/>
                <a:ea typeface="Roboto" panose="02000000000000000000" pitchFamily="2" charset="0"/>
                <a:cs typeface="Roboto" panose="02000000000000000000" pitchFamily="2" charset="0"/>
              </a:rPr>
              <a:t>A small group of students will be invited to study Prince’s trust as one of their options (focus on developing confidence and life skills)</a:t>
            </a:r>
          </a:p>
          <a:p>
            <a:pPr>
              <a:buFont typeface="Wingdings" panose="05000000000000000000" pitchFamily="2" charset="2"/>
              <a:buChar char="ü"/>
            </a:pPr>
            <a:r>
              <a:rPr lang="en-GB" sz="2000" b="1">
                <a:latin typeface="Roboto" panose="02000000000000000000" pitchFamily="2" charset="0"/>
                <a:ea typeface="Roboto" panose="02000000000000000000" pitchFamily="2" charset="0"/>
                <a:cs typeface="Roboto" panose="02000000000000000000" pitchFamily="2" charset="0"/>
              </a:rPr>
              <a:t>On the options form students will choose ONE guided option plus one reserve</a:t>
            </a:r>
          </a:p>
          <a:p>
            <a:pPr>
              <a:buFont typeface="Wingdings" panose="05000000000000000000" pitchFamily="2" charset="2"/>
              <a:buChar char="ü"/>
            </a:pPr>
            <a:r>
              <a:rPr lang="en-GB" sz="2000" b="1">
                <a:latin typeface="Roboto" panose="02000000000000000000" pitchFamily="2" charset="0"/>
                <a:ea typeface="Roboto" panose="02000000000000000000" pitchFamily="2" charset="0"/>
                <a:cs typeface="Roboto" panose="02000000000000000000" pitchFamily="2" charset="0"/>
              </a:rPr>
              <a:t>Five rank order choices . Three OPEN choices and two reserves</a:t>
            </a:r>
          </a:p>
          <a:p>
            <a:pPr>
              <a:buFont typeface="Wingdings" panose="05000000000000000000" pitchFamily="2" charset="2"/>
              <a:buChar char="ü"/>
            </a:pPr>
            <a:r>
              <a:rPr lang="en-GB" sz="2000" b="1">
                <a:latin typeface="Roboto" panose="02000000000000000000" pitchFamily="2" charset="0"/>
                <a:ea typeface="Roboto" panose="02000000000000000000" pitchFamily="2" charset="0"/>
                <a:cs typeface="Roboto" panose="02000000000000000000" pitchFamily="2" charset="0"/>
              </a:rPr>
              <a:t>We will try our best to give students their highest rank priority as much as possible however this might not always be possible </a:t>
            </a:r>
          </a:p>
          <a:p>
            <a:endParaRPr lang="en-GB" sz="2000"/>
          </a:p>
          <a:p>
            <a:endParaRPr lang="en-GB" sz="2000"/>
          </a:p>
        </p:txBody>
      </p:sp>
    </p:spTree>
    <p:extLst>
      <p:ext uri="{BB962C8B-B14F-4D97-AF65-F5344CB8AC3E}">
        <p14:creationId xmlns:p14="http://schemas.microsoft.com/office/powerpoint/2010/main" val="1960178520"/>
      </p:ext>
    </p:extLst>
  </p:cSld>
  <p:clrMapOvr>
    <a:masterClrMapping/>
  </p:clrMapOvr>
  <mc:AlternateContent xmlns:mc="http://schemas.openxmlformats.org/markup-compatibility/2006" xmlns:p14="http://schemas.microsoft.com/office/powerpoint/2010/main">
    <mc:Choice Requires="p14">
      <p:transition spd="slow" p14:dur="2000" advTm="82610"/>
    </mc:Choice>
    <mc:Fallback xmlns="">
      <p:transition spd="slow" advTm="8261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2A071-BA42-07B0-898A-B024CB173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619A07-1418-BECD-0763-E28BE0767EFE}"/>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Health &amp; Social Care  </a:t>
            </a:r>
          </a:p>
        </p:txBody>
      </p:sp>
      <p:sp>
        <p:nvSpPr>
          <p:cNvPr id="4" name="Text Placeholder 3">
            <a:extLst>
              <a:ext uri="{FF2B5EF4-FFF2-40B4-BE49-F238E27FC236}">
                <a16:creationId xmlns:a16="http://schemas.microsoft.com/office/drawing/2014/main" id="{97AD6885-D5A0-ABBD-DDE0-AA23486E5AFA}"/>
              </a:ext>
            </a:extLst>
          </p:cNvPr>
          <p:cNvSpPr>
            <a:spLocks noGrp="1"/>
          </p:cNvSpPr>
          <p:nvPr>
            <p:ph type="body" idx="1"/>
          </p:nvPr>
        </p:nvSpPr>
        <p:spPr/>
        <p:txBody>
          <a:bodyPr/>
          <a:lstStyle/>
          <a:p>
            <a:r>
              <a:rPr lang="en-GB"/>
              <a:t>Who to speak to: - Mrs Jamieson</a:t>
            </a:r>
          </a:p>
        </p:txBody>
      </p:sp>
      <p:sp>
        <p:nvSpPr>
          <p:cNvPr id="5" name="Content Placeholder 4">
            <a:extLst>
              <a:ext uri="{FF2B5EF4-FFF2-40B4-BE49-F238E27FC236}">
                <a16:creationId xmlns:a16="http://schemas.microsoft.com/office/drawing/2014/main" id="{DD64C64B-0066-1DB3-D761-2C9C48BF0E72}"/>
              </a:ext>
            </a:extLst>
          </p:cNvPr>
          <p:cNvSpPr>
            <a:spLocks noGrp="1"/>
          </p:cNvSpPr>
          <p:nvPr>
            <p:ph sz="half" idx="2"/>
          </p:nvPr>
        </p:nvSpPr>
        <p:spPr>
          <a:xfrm>
            <a:off x="839788" y="2505075"/>
            <a:ext cx="5263294" cy="3778372"/>
          </a:xfr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lnSpcReduction="10000"/>
          </a:bodyPr>
          <a:lstStyle/>
          <a:p>
            <a:pPr marL="0" indent="0" algn="ctr">
              <a:buNone/>
            </a:pPr>
            <a:r>
              <a:rPr lang="en-GB" b="1"/>
              <a:t>What will I learn about?</a:t>
            </a:r>
            <a:endParaRPr lang="en-US"/>
          </a:p>
          <a:p>
            <a:pPr algn="ctr">
              <a:buNone/>
            </a:pPr>
            <a:r>
              <a:rPr lang="en-GB" sz="1400">
                <a:ea typeface="+mn-lt"/>
                <a:cs typeface="+mn-lt"/>
              </a:rPr>
              <a:t>Health and Social Care develops real world skills through the use of case studies to plan and analyse individual care. This is a vocational course ideal for students that are considering a career in the Health and Social Care sector. Examples of careers that students may wish to pursue include nursing, midwifery, counselling, psychology, care work, speech and language therapy and special educational needs teaching.</a:t>
            </a:r>
            <a:endParaRPr lang="en-GB" sz="1400">
              <a:cs typeface="Calibri"/>
            </a:endParaRPr>
          </a:p>
          <a:p>
            <a:pPr algn="ctr">
              <a:buNone/>
            </a:pPr>
            <a:r>
              <a:rPr lang="en-GB" sz="1400">
                <a:ea typeface="+mn-lt"/>
                <a:cs typeface="+mn-lt"/>
              </a:rPr>
              <a:t>Students are encouraged to develop industry specific knowledge and skills and apply them to practical situations by completing coursework / NEA’s in the form of written reports as well as undertaking examinations in some units.</a:t>
            </a:r>
            <a:endParaRPr lang="en-GB" sz="1400">
              <a:cs typeface="Calibri"/>
            </a:endParaRPr>
          </a:p>
          <a:p>
            <a:pPr marL="0" indent="0" algn="ctr">
              <a:buNone/>
            </a:pPr>
            <a:r>
              <a:rPr lang="en-GB" sz="1400">
                <a:ea typeface="+mn-lt"/>
                <a:cs typeface="+mn-lt"/>
              </a:rPr>
              <a:t>Various topics are covered including human growth and life stages. You will develop skills that can be used in other life and work situations, such as Communicating effectively with individuals or groups. Communication is at the heart of health and social care and is taught or applied in all units.</a:t>
            </a:r>
            <a:endParaRPr lang="en-GB" sz="1400">
              <a:cs typeface="Calibri" panose="020F0502020204030204"/>
            </a:endParaRPr>
          </a:p>
          <a:p>
            <a:pPr marL="0" indent="0">
              <a:buNone/>
            </a:pPr>
            <a:endParaRPr lang="en-GB" sz="1200">
              <a:solidFill>
                <a:srgbClr val="4D4D4D"/>
              </a:solidFill>
              <a:cs typeface="Calibri"/>
            </a:endParaRPr>
          </a:p>
        </p:txBody>
      </p:sp>
      <p:sp>
        <p:nvSpPr>
          <p:cNvPr id="6" name="Text Placeholder 5">
            <a:extLst>
              <a:ext uri="{FF2B5EF4-FFF2-40B4-BE49-F238E27FC236}">
                <a16:creationId xmlns:a16="http://schemas.microsoft.com/office/drawing/2014/main" id="{8D58BC06-986B-FCB4-E232-93C36AC37F94}"/>
              </a:ext>
            </a:extLst>
          </p:cNvPr>
          <p:cNvSpPr>
            <a:spLocks noGrp="1"/>
          </p:cNvSpPr>
          <p:nvPr>
            <p:ph type="body" sz="quarter" idx="3"/>
          </p:nvPr>
        </p:nvSpPr>
        <p:spPr/>
        <p:txBody>
          <a:bodyPr/>
          <a:lstStyle/>
          <a:p>
            <a:pPr algn="ctr"/>
            <a:r>
              <a:rPr lang="en-GB"/>
              <a:t>Course: Cambridge National in Health and Social care (Levels 1 &amp; 2)</a:t>
            </a:r>
            <a:endParaRPr lang="en-US"/>
          </a:p>
        </p:txBody>
      </p:sp>
      <p:sp>
        <p:nvSpPr>
          <p:cNvPr id="7" name="Content Placeholder 6">
            <a:extLst>
              <a:ext uri="{FF2B5EF4-FFF2-40B4-BE49-F238E27FC236}">
                <a16:creationId xmlns:a16="http://schemas.microsoft.com/office/drawing/2014/main" id="{CE3AA31E-2558-F7F5-0E39-F087E17D2216}"/>
              </a:ext>
            </a:extLst>
          </p:cNvPr>
          <p:cNvSpPr>
            <a:spLocks noGrp="1"/>
          </p:cNvSpPr>
          <p:nvPr>
            <p:ph sz="quarter" idx="4"/>
          </p:nvPr>
        </p:nvSpPr>
        <p:spPr>
          <a:xfrm>
            <a:off x="6172200" y="2503400"/>
            <a:ext cx="5265249" cy="3778373"/>
          </a:xfrm>
          <a:ln>
            <a:solidFill>
              <a:srgbClr val="4472C4"/>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lnSpcReduction="10000"/>
          </a:bodyPr>
          <a:lstStyle/>
          <a:p>
            <a:pPr marL="0" indent="0" algn="ctr">
              <a:buNone/>
            </a:pPr>
            <a:r>
              <a:rPr lang="en-GB" b="1"/>
              <a:t>How will I be assessed? </a:t>
            </a:r>
            <a:endParaRPr lang="en-US"/>
          </a:p>
          <a:p>
            <a:pPr algn="ctr">
              <a:buNone/>
            </a:pPr>
            <a:r>
              <a:rPr lang="en-GB" sz="1600">
                <a:ea typeface="+mn-lt"/>
                <a:cs typeface="+mn-lt"/>
              </a:rPr>
              <a:t>Students are assessed across 3 components:</a:t>
            </a:r>
            <a:endParaRPr lang="en-GB" sz="1600">
              <a:cs typeface="Calibri"/>
            </a:endParaRPr>
          </a:p>
          <a:p>
            <a:pPr algn="ctr">
              <a:buAutoNum type="arabicParenR"/>
            </a:pPr>
            <a:r>
              <a:rPr lang="en-GB" sz="1600">
                <a:ea typeface="+mn-lt"/>
                <a:cs typeface="+mn-lt"/>
              </a:rPr>
              <a:t>RO32 Principles of care in health and social care settings – External examination. This exam makes up 40% of the final grade. </a:t>
            </a:r>
            <a:endParaRPr lang="en-GB" sz="1600">
              <a:cs typeface="Calibri" panose="020F0502020204030204"/>
            </a:endParaRPr>
          </a:p>
          <a:p>
            <a:pPr algn="ctr">
              <a:buNone/>
            </a:pPr>
            <a:r>
              <a:rPr lang="en-GB" sz="1600">
                <a:ea typeface="+mn-lt"/>
                <a:cs typeface="+mn-lt"/>
              </a:rPr>
              <a:t>2) RO33 Supporting individuals through life events – NEA (Non-Examined Assessment)</a:t>
            </a:r>
            <a:endParaRPr lang="en-GB" sz="1600">
              <a:cs typeface="Calibri"/>
            </a:endParaRPr>
          </a:p>
          <a:p>
            <a:pPr algn="ctr">
              <a:buNone/>
            </a:pPr>
            <a:r>
              <a:rPr lang="en-GB" sz="1600">
                <a:ea typeface="+mn-lt"/>
                <a:cs typeface="+mn-lt"/>
              </a:rPr>
              <a:t>3) RO34 Creative and therapeutic activities OR RO35 Health promotion campaigns – NEA (Non-Examined Assessment)</a:t>
            </a:r>
          </a:p>
          <a:p>
            <a:pPr algn="ctr">
              <a:buNone/>
            </a:pPr>
            <a:r>
              <a:rPr lang="en-GB" sz="1600">
                <a:cs typeface="Calibri"/>
              </a:rPr>
              <a:t>The NEA components completed through coursework make up 30% each of the final grade. </a:t>
            </a:r>
          </a:p>
        </p:txBody>
      </p:sp>
    </p:spTree>
    <p:extLst>
      <p:ext uri="{BB962C8B-B14F-4D97-AF65-F5344CB8AC3E}">
        <p14:creationId xmlns:p14="http://schemas.microsoft.com/office/powerpoint/2010/main" val="311761579"/>
      </p:ext>
    </p:extLst>
  </p:cSld>
  <p:clrMapOvr>
    <a:masterClrMapping/>
  </p:clrMapOvr>
  <mc:AlternateContent xmlns:mc="http://schemas.openxmlformats.org/markup-compatibility/2006" xmlns:p14="http://schemas.microsoft.com/office/powerpoint/2010/main">
    <mc:Choice Requires="p14">
      <p:transition spd="slow" p14:dur="2000" advTm="1721"/>
    </mc:Choice>
    <mc:Fallback xmlns="">
      <p:transition spd="slow" advTm="172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F0326-163C-A01F-8460-3C3C18B595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FE628-55E2-AE80-6767-6B2FA20160C0}"/>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Psychology  </a:t>
            </a:r>
          </a:p>
        </p:txBody>
      </p:sp>
      <p:sp>
        <p:nvSpPr>
          <p:cNvPr id="4" name="Text Placeholder 3">
            <a:extLst>
              <a:ext uri="{FF2B5EF4-FFF2-40B4-BE49-F238E27FC236}">
                <a16:creationId xmlns:a16="http://schemas.microsoft.com/office/drawing/2014/main" id="{8303DC1C-5191-726A-7995-26BDAC20E663}"/>
              </a:ext>
            </a:extLst>
          </p:cNvPr>
          <p:cNvSpPr>
            <a:spLocks noGrp="1"/>
          </p:cNvSpPr>
          <p:nvPr>
            <p:ph type="body" idx="1"/>
          </p:nvPr>
        </p:nvSpPr>
        <p:spPr>
          <a:xfrm>
            <a:off x="839788" y="1610978"/>
            <a:ext cx="5608971" cy="553203"/>
          </a:xfrm>
        </p:spPr>
        <p:txBody>
          <a:bodyPr/>
          <a:lstStyle/>
          <a:p>
            <a:r>
              <a:rPr lang="en-GB"/>
              <a:t>Who to speak to: - Mr Mussett &amp; Mr Sims</a:t>
            </a:r>
          </a:p>
        </p:txBody>
      </p:sp>
      <p:sp>
        <p:nvSpPr>
          <p:cNvPr id="5" name="Content Placeholder 4">
            <a:extLst>
              <a:ext uri="{FF2B5EF4-FFF2-40B4-BE49-F238E27FC236}">
                <a16:creationId xmlns:a16="http://schemas.microsoft.com/office/drawing/2014/main" id="{96F42655-129D-4BE0-47BD-76A8609F4FB2}"/>
              </a:ext>
            </a:extLst>
          </p:cNvPr>
          <p:cNvSpPr>
            <a:spLocks noGrp="1"/>
          </p:cNvSpPr>
          <p:nvPr>
            <p:ph sz="half" idx="2"/>
          </p:nvPr>
        </p:nvSpPr>
        <p:spPr>
          <a:xfrm>
            <a:off x="117892" y="2224338"/>
            <a:ext cx="5769392" cy="4276140"/>
          </a:xfrm>
          <a:ln w="28575">
            <a:solidFill>
              <a:schemeClr val="tx1">
                <a:lumMod val="95000"/>
                <a:lumOff val="5000"/>
              </a:schemeClr>
            </a:solidFill>
          </a:ln>
        </p:spPr>
        <p:txBody>
          <a:bodyPr vert="horz" lIns="91440" tIns="45720" rIns="91440" bIns="45720" rtlCol="0" anchor="t">
            <a:normAutofit/>
          </a:bodyPr>
          <a:lstStyle/>
          <a:p>
            <a:pPr marL="0" indent="0">
              <a:buNone/>
            </a:pPr>
            <a:r>
              <a:rPr lang="en-GB" sz="2200" b="1"/>
              <a:t>What will I learn about?</a:t>
            </a:r>
          </a:p>
          <a:p>
            <a:pPr marL="0" indent="0">
              <a:buNone/>
            </a:pPr>
            <a:endParaRPr lang="en-GB" sz="2200" b="1">
              <a:ea typeface="Calibri"/>
              <a:cs typeface="Calibri"/>
            </a:endParaRPr>
          </a:p>
          <a:p>
            <a:pPr marL="0" indent="0">
              <a:buNone/>
            </a:pPr>
            <a:r>
              <a:rPr lang="en-GB" sz="2200">
                <a:ea typeface="Calibri"/>
                <a:cs typeface="Calibri"/>
              </a:rPr>
              <a:t>Unit </a:t>
            </a:r>
            <a:r>
              <a:rPr lang="en-GB" sz="2200" b="1">
                <a:ea typeface="Calibri"/>
                <a:cs typeface="Calibri"/>
              </a:rPr>
              <a:t>1</a:t>
            </a:r>
            <a:r>
              <a:rPr lang="en-GB" sz="2200">
                <a:ea typeface="Calibri"/>
                <a:cs typeface="Calibri"/>
              </a:rPr>
              <a:t> – </a:t>
            </a:r>
            <a:r>
              <a:rPr lang="en-GB" sz="2200" b="1">
                <a:solidFill>
                  <a:schemeClr val="accent6">
                    <a:lumMod val="50000"/>
                  </a:schemeClr>
                </a:solidFill>
                <a:ea typeface="Calibri"/>
                <a:cs typeface="Calibri"/>
              </a:rPr>
              <a:t>Memory</a:t>
            </a:r>
          </a:p>
          <a:p>
            <a:pPr marL="0" indent="0">
              <a:buNone/>
            </a:pPr>
            <a:r>
              <a:rPr lang="en-GB" sz="2200">
                <a:ea typeface="Calibri"/>
                <a:cs typeface="Calibri"/>
              </a:rPr>
              <a:t>Unit </a:t>
            </a:r>
            <a:r>
              <a:rPr lang="en-GB" sz="2200" b="1">
                <a:ea typeface="Calibri"/>
                <a:cs typeface="Calibri"/>
              </a:rPr>
              <a:t>2</a:t>
            </a:r>
            <a:r>
              <a:rPr lang="en-GB" sz="2200">
                <a:ea typeface="Calibri"/>
                <a:cs typeface="Calibri"/>
              </a:rPr>
              <a:t> - </a:t>
            </a:r>
            <a:r>
              <a:rPr lang="en-GB" sz="2200" b="1">
                <a:solidFill>
                  <a:schemeClr val="accent6">
                    <a:lumMod val="50000"/>
                  </a:schemeClr>
                </a:solidFill>
                <a:ea typeface="Calibri"/>
                <a:cs typeface="Calibri"/>
              </a:rPr>
              <a:t>Perception</a:t>
            </a:r>
          </a:p>
          <a:p>
            <a:pPr marL="0" indent="0">
              <a:buNone/>
            </a:pPr>
            <a:r>
              <a:rPr lang="en-GB" sz="2200">
                <a:ea typeface="Calibri"/>
                <a:cs typeface="Calibri"/>
              </a:rPr>
              <a:t>Unit </a:t>
            </a:r>
            <a:r>
              <a:rPr lang="en-GB" sz="2200" b="1">
                <a:ea typeface="Calibri"/>
                <a:cs typeface="Calibri"/>
              </a:rPr>
              <a:t>3</a:t>
            </a:r>
            <a:r>
              <a:rPr lang="en-GB" sz="2200">
                <a:ea typeface="Calibri"/>
                <a:cs typeface="Calibri"/>
              </a:rPr>
              <a:t> - </a:t>
            </a:r>
            <a:r>
              <a:rPr lang="en-GB" sz="2200" b="1">
                <a:solidFill>
                  <a:schemeClr val="accent6">
                    <a:lumMod val="50000"/>
                  </a:schemeClr>
                </a:solidFill>
                <a:ea typeface="Calibri"/>
                <a:cs typeface="Calibri"/>
              </a:rPr>
              <a:t>Development</a:t>
            </a:r>
          </a:p>
          <a:p>
            <a:pPr marL="0" indent="0">
              <a:buNone/>
            </a:pPr>
            <a:r>
              <a:rPr lang="en-GB" sz="2200">
                <a:ea typeface="Calibri"/>
                <a:cs typeface="Calibri"/>
              </a:rPr>
              <a:t>Unit </a:t>
            </a:r>
            <a:r>
              <a:rPr lang="en-GB" sz="2200" b="1">
                <a:ea typeface="Calibri"/>
                <a:cs typeface="Calibri"/>
              </a:rPr>
              <a:t>4</a:t>
            </a:r>
            <a:r>
              <a:rPr lang="en-GB" sz="2200">
                <a:ea typeface="Calibri"/>
                <a:cs typeface="Calibri"/>
              </a:rPr>
              <a:t> - </a:t>
            </a:r>
            <a:r>
              <a:rPr lang="en-GB" sz="2200" b="1">
                <a:solidFill>
                  <a:schemeClr val="accent6">
                    <a:lumMod val="50000"/>
                  </a:schemeClr>
                </a:solidFill>
                <a:ea typeface="Calibri"/>
                <a:cs typeface="Calibri"/>
              </a:rPr>
              <a:t>Research Methods</a:t>
            </a:r>
          </a:p>
          <a:p>
            <a:pPr marL="0" indent="0">
              <a:buNone/>
            </a:pPr>
            <a:r>
              <a:rPr lang="en-GB" sz="2200">
                <a:ea typeface="Calibri"/>
                <a:cs typeface="Calibri"/>
              </a:rPr>
              <a:t>Unit </a:t>
            </a:r>
            <a:r>
              <a:rPr lang="en-GB" sz="2200" b="1">
                <a:ea typeface="Calibri"/>
                <a:cs typeface="Calibri"/>
              </a:rPr>
              <a:t>5</a:t>
            </a:r>
            <a:r>
              <a:rPr lang="en-GB" sz="2200">
                <a:ea typeface="Calibri"/>
                <a:cs typeface="Calibri"/>
              </a:rPr>
              <a:t> - </a:t>
            </a:r>
            <a:r>
              <a:rPr lang="en-GB" sz="2200" b="1">
                <a:solidFill>
                  <a:schemeClr val="accent1">
                    <a:lumMod val="75000"/>
                  </a:schemeClr>
                </a:solidFill>
                <a:ea typeface="Calibri"/>
                <a:cs typeface="Calibri"/>
              </a:rPr>
              <a:t>Social Influence</a:t>
            </a:r>
          </a:p>
          <a:p>
            <a:pPr marL="0" indent="0">
              <a:buNone/>
            </a:pPr>
            <a:r>
              <a:rPr lang="en-GB" sz="2200">
                <a:ea typeface="Calibri"/>
                <a:cs typeface="Calibri"/>
              </a:rPr>
              <a:t>Unit </a:t>
            </a:r>
            <a:r>
              <a:rPr lang="en-GB" sz="2200" b="1">
                <a:ea typeface="Calibri"/>
                <a:cs typeface="Calibri"/>
              </a:rPr>
              <a:t>6</a:t>
            </a:r>
            <a:r>
              <a:rPr lang="en-GB" sz="2200">
                <a:ea typeface="Calibri"/>
                <a:cs typeface="Calibri"/>
              </a:rPr>
              <a:t> - </a:t>
            </a:r>
            <a:r>
              <a:rPr lang="en-GB" sz="2200" b="1">
                <a:solidFill>
                  <a:schemeClr val="accent1">
                    <a:lumMod val="75000"/>
                  </a:schemeClr>
                </a:solidFill>
                <a:ea typeface="Calibri"/>
                <a:cs typeface="Calibri"/>
              </a:rPr>
              <a:t>Language, Thought &amp; Communication</a:t>
            </a:r>
          </a:p>
          <a:p>
            <a:pPr marL="0" indent="0">
              <a:buNone/>
            </a:pPr>
            <a:r>
              <a:rPr lang="en-GB" sz="2200">
                <a:ea typeface="Calibri"/>
                <a:cs typeface="Calibri"/>
              </a:rPr>
              <a:t>Unit </a:t>
            </a:r>
            <a:r>
              <a:rPr lang="en-GB" sz="2200" b="1">
                <a:ea typeface="Calibri"/>
                <a:cs typeface="Calibri"/>
              </a:rPr>
              <a:t>7</a:t>
            </a:r>
            <a:r>
              <a:rPr lang="en-GB" sz="2200">
                <a:ea typeface="Calibri"/>
                <a:cs typeface="Calibri"/>
              </a:rPr>
              <a:t> - </a:t>
            </a:r>
            <a:r>
              <a:rPr lang="en-GB" sz="2200" b="1">
                <a:solidFill>
                  <a:schemeClr val="accent1">
                    <a:lumMod val="75000"/>
                  </a:schemeClr>
                </a:solidFill>
                <a:ea typeface="Calibri"/>
                <a:cs typeface="Calibri"/>
              </a:rPr>
              <a:t>The Brain &amp; Neuropsychology</a:t>
            </a:r>
          </a:p>
          <a:p>
            <a:pPr marL="0" indent="0">
              <a:buNone/>
            </a:pPr>
            <a:r>
              <a:rPr lang="en-GB" sz="2200">
                <a:ea typeface="Calibri"/>
                <a:cs typeface="Calibri"/>
              </a:rPr>
              <a:t>Unit </a:t>
            </a:r>
            <a:r>
              <a:rPr lang="en-GB" sz="2200" b="1">
                <a:ea typeface="Calibri"/>
                <a:cs typeface="Calibri"/>
              </a:rPr>
              <a:t>8</a:t>
            </a:r>
            <a:r>
              <a:rPr lang="en-GB" sz="2200">
                <a:ea typeface="Calibri"/>
                <a:cs typeface="Calibri"/>
              </a:rPr>
              <a:t> - </a:t>
            </a:r>
            <a:r>
              <a:rPr lang="en-GB" sz="2200" b="1">
                <a:solidFill>
                  <a:schemeClr val="accent1">
                    <a:lumMod val="75000"/>
                  </a:schemeClr>
                </a:solidFill>
                <a:ea typeface="Calibri"/>
                <a:cs typeface="Calibri"/>
              </a:rPr>
              <a:t>Psychological Problems</a:t>
            </a:r>
          </a:p>
          <a:p>
            <a:endParaRPr lang="en-GB" sz="2200">
              <a:ea typeface="Calibri"/>
              <a:cs typeface="Calibri"/>
            </a:endParaRPr>
          </a:p>
        </p:txBody>
      </p:sp>
      <p:sp>
        <p:nvSpPr>
          <p:cNvPr id="6" name="Text Placeholder 5">
            <a:extLst>
              <a:ext uri="{FF2B5EF4-FFF2-40B4-BE49-F238E27FC236}">
                <a16:creationId xmlns:a16="http://schemas.microsoft.com/office/drawing/2014/main" id="{036B1C20-B8B1-B9D7-041E-CA8B0D462C0B}"/>
              </a:ext>
            </a:extLst>
          </p:cNvPr>
          <p:cNvSpPr>
            <a:spLocks noGrp="1"/>
          </p:cNvSpPr>
          <p:nvPr>
            <p:ph type="body" sz="quarter" idx="3"/>
          </p:nvPr>
        </p:nvSpPr>
        <p:spPr>
          <a:xfrm>
            <a:off x="6593305" y="1711241"/>
            <a:ext cx="4852320" cy="452939"/>
          </a:xfrm>
        </p:spPr>
        <p:txBody>
          <a:bodyPr/>
          <a:lstStyle/>
          <a:p>
            <a:r>
              <a:rPr lang="en-GB"/>
              <a:t>Course: AQA GCSE Psychology 8182</a:t>
            </a:r>
          </a:p>
        </p:txBody>
      </p:sp>
      <p:sp>
        <p:nvSpPr>
          <p:cNvPr id="12" name="Content Placeholder 6">
            <a:extLst>
              <a:ext uri="{FF2B5EF4-FFF2-40B4-BE49-F238E27FC236}">
                <a16:creationId xmlns:a16="http://schemas.microsoft.com/office/drawing/2014/main" id="{BDD33A1A-F78C-AA55-FF7E-BE52E05F2803}"/>
              </a:ext>
            </a:extLst>
          </p:cNvPr>
          <p:cNvSpPr txBox="1">
            <a:spLocks/>
          </p:cNvSpPr>
          <p:nvPr/>
        </p:nvSpPr>
        <p:spPr>
          <a:xfrm>
            <a:off x="5982880" y="2219032"/>
            <a:ext cx="6034835" cy="4270831"/>
          </a:xfrm>
          <a:prstGeom prst="rect">
            <a:avLst/>
          </a:prstGeom>
          <a:ln w="28575" cap="flat" cmpd="sng" algn="ctr">
            <a:solidFill>
              <a:schemeClr val="tx1">
                <a:lumMod val="95000"/>
                <a:lumOff val="5000"/>
              </a:schemeClr>
            </a:solidFill>
            <a:prstDash val="solid"/>
            <a:miter lim="800000"/>
          </a:ln>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b="1"/>
              <a:t>How will I be assessed?</a:t>
            </a:r>
            <a:endParaRPr lang="en-US">
              <a:ea typeface="Calibri"/>
              <a:cs typeface="Calibri"/>
            </a:endParaRPr>
          </a:p>
          <a:p>
            <a:pPr marL="0" indent="0">
              <a:buNone/>
            </a:pPr>
            <a:r>
              <a:rPr lang="en-GB" b="1">
                <a:ea typeface="Calibri"/>
                <a:cs typeface="Calibri"/>
              </a:rPr>
              <a:t>Paper 1 : </a:t>
            </a:r>
            <a:r>
              <a:rPr lang="en-GB" b="1">
                <a:solidFill>
                  <a:schemeClr val="accent6">
                    <a:lumMod val="50000"/>
                  </a:schemeClr>
                </a:solidFill>
                <a:ea typeface="Calibri"/>
                <a:cs typeface="Calibri"/>
              </a:rPr>
              <a:t>Cognition &amp; Behaviour</a:t>
            </a:r>
          </a:p>
          <a:p>
            <a:r>
              <a:rPr lang="en-GB">
                <a:ea typeface="Calibri"/>
                <a:cs typeface="Calibri"/>
              </a:rPr>
              <a:t> Written exam (Units 1-4)</a:t>
            </a:r>
          </a:p>
          <a:p>
            <a:r>
              <a:rPr lang="en-GB">
                <a:ea typeface="Calibri"/>
                <a:cs typeface="Calibri"/>
              </a:rPr>
              <a:t>     100 marks </a:t>
            </a:r>
            <a:endParaRPr lang="en-GB"/>
          </a:p>
          <a:p>
            <a:r>
              <a:rPr lang="en-GB">
                <a:ea typeface="Calibri"/>
                <a:cs typeface="Calibri"/>
              </a:rPr>
              <a:t> 1 hour and 45 minutes</a:t>
            </a:r>
          </a:p>
          <a:p>
            <a:r>
              <a:rPr lang="en-GB">
                <a:ea typeface="Calibri"/>
                <a:cs typeface="Calibri"/>
              </a:rPr>
              <a:t>    Each unit – multiple choice, short answer &amp; extended          writing (25 marks)</a:t>
            </a:r>
          </a:p>
          <a:p>
            <a:pPr marL="0" indent="0">
              <a:buNone/>
            </a:pPr>
            <a:endParaRPr lang="en-GB">
              <a:ea typeface="Calibri"/>
              <a:cs typeface="Calibri"/>
            </a:endParaRPr>
          </a:p>
          <a:p>
            <a:pPr marL="0" indent="0">
              <a:buNone/>
            </a:pPr>
            <a:r>
              <a:rPr lang="en-GB" b="1">
                <a:ea typeface="Calibri"/>
                <a:cs typeface="Calibri"/>
              </a:rPr>
              <a:t>Paper 2 : </a:t>
            </a:r>
            <a:r>
              <a:rPr lang="en-GB" b="1">
                <a:solidFill>
                  <a:schemeClr val="accent1">
                    <a:lumMod val="75000"/>
                  </a:schemeClr>
                </a:solidFill>
                <a:ea typeface="Calibri"/>
                <a:cs typeface="Calibri"/>
              </a:rPr>
              <a:t>Social Context &amp; Behaviour</a:t>
            </a:r>
          </a:p>
          <a:p>
            <a:r>
              <a:rPr lang="en-GB">
                <a:ea typeface="Calibri"/>
                <a:cs typeface="Calibri"/>
              </a:rPr>
              <a:t> Written exam (Units 5-8)</a:t>
            </a:r>
          </a:p>
          <a:p>
            <a:r>
              <a:rPr lang="en-GB">
                <a:ea typeface="Calibri"/>
                <a:cs typeface="Calibri"/>
              </a:rPr>
              <a:t>     100 marks</a:t>
            </a:r>
          </a:p>
          <a:p>
            <a:r>
              <a:rPr lang="en-GB">
                <a:ea typeface="Calibri"/>
                <a:cs typeface="Calibri"/>
              </a:rPr>
              <a:t> 1 hour and 45 minutes</a:t>
            </a:r>
          </a:p>
          <a:p>
            <a:r>
              <a:rPr lang="en-GB" sz="2900">
                <a:ea typeface="Calibri"/>
                <a:cs typeface="Calibri"/>
              </a:rPr>
              <a:t>    Each unit – multiple choice, short answer &amp; extended            writing (25 marks)</a:t>
            </a:r>
            <a:endParaRPr lang="en-GB">
              <a:ea typeface="Calibri"/>
              <a:cs typeface="Calibri"/>
            </a:endParaRPr>
          </a:p>
        </p:txBody>
      </p:sp>
    </p:spTree>
    <p:extLst>
      <p:ext uri="{BB962C8B-B14F-4D97-AF65-F5344CB8AC3E}">
        <p14:creationId xmlns:p14="http://schemas.microsoft.com/office/powerpoint/2010/main" val="3405834422"/>
      </p:ext>
    </p:extLst>
  </p:cSld>
  <p:clrMapOvr>
    <a:masterClrMapping/>
  </p:clrMapOvr>
  <mc:AlternateContent xmlns:mc="http://schemas.openxmlformats.org/markup-compatibility/2006" xmlns:p14="http://schemas.microsoft.com/office/powerpoint/2010/main">
    <mc:Choice Requires="p14">
      <p:transition spd="slow" p14:dur="2000" advTm="1661"/>
    </mc:Choice>
    <mc:Fallback xmlns="">
      <p:transition spd="slow" advTm="166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B0F47-591F-5471-055A-A18B9D68E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1401F-1380-20D7-1A46-C9B0B5566019}"/>
              </a:ext>
            </a:extLst>
          </p:cNvPr>
          <p:cNvSpPr>
            <a:spLocks noGrp="1"/>
          </p:cNvSpPr>
          <p:nvPr>
            <p:ph type="title"/>
          </p:nvPr>
        </p:nvSpPr>
        <p:spPr>
          <a:solidFill>
            <a:schemeClr val="accent1">
              <a:lumMod val="40000"/>
              <a:lumOff val="60000"/>
            </a:schemeClr>
          </a:solidFill>
        </p:spPr>
        <p:txBody>
          <a:bodyPr/>
          <a:lstStyle/>
          <a:p>
            <a:pPr algn="ctr"/>
            <a:r>
              <a:rPr lang="en-GB" b="1">
                <a:latin typeface="Roboto" panose="02000000000000000000" pitchFamily="2" charset="0"/>
                <a:ea typeface="Roboto" panose="02000000000000000000" pitchFamily="2" charset="0"/>
                <a:cs typeface="Roboto" panose="02000000000000000000" pitchFamily="2" charset="0"/>
              </a:rPr>
              <a:t>Subject – Statistics  </a:t>
            </a:r>
          </a:p>
        </p:txBody>
      </p:sp>
      <p:sp>
        <p:nvSpPr>
          <p:cNvPr id="4" name="Text Placeholder 3">
            <a:extLst>
              <a:ext uri="{FF2B5EF4-FFF2-40B4-BE49-F238E27FC236}">
                <a16:creationId xmlns:a16="http://schemas.microsoft.com/office/drawing/2014/main" id="{5F2DFA45-0B4C-D0E8-3F6E-CC1DA6681909}"/>
              </a:ext>
            </a:extLst>
          </p:cNvPr>
          <p:cNvSpPr>
            <a:spLocks noGrp="1"/>
          </p:cNvSpPr>
          <p:nvPr>
            <p:ph type="body" idx="1"/>
          </p:nvPr>
        </p:nvSpPr>
        <p:spPr/>
        <p:txBody>
          <a:bodyPr>
            <a:normAutofit/>
          </a:bodyPr>
          <a:lstStyle/>
          <a:p>
            <a:r>
              <a:rPr lang="en-GB" sz="3200"/>
              <a:t>Who to speak to: - Mr Hayes</a:t>
            </a:r>
            <a:endParaRPr lang="en-GB" sz="3200">
              <a:ea typeface="Calibri"/>
              <a:cs typeface="Calibri"/>
            </a:endParaRPr>
          </a:p>
        </p:txBody>
      </p:sp>
      <p:sp>
        <p:nvSpPr>
          <p:cNvPr id="5" name="Content Placeholder 4">
            <a:extLst>
              <a:ext uri="{FF2B5EF4-FFF2-40B4-BE49-F238E27FC236}">
                <a16:creationId xmlns:a16="http://schemas.microsoft.com/office/drawing/2014/main" id="{68A8EA2B-41C7-3B75-44EA-6C7399B19BF7}"/>
              </a:ext>
            </a:extLst>
          </p:cNvPr>
          <p:cNvSpPr>
            <a:spLocks noGrp="1"/>
          </p:cNvSpPr>
          <p:nvPr>
            <p:ph sz="half" idx="2"/>
          </p:nvPr>
        </p:nvSpPr>
        <p:spPr>
          <a:xfrm>
            <a:off x="839788" y="2505075"/>
            <a:ext cx="5157787" cy="2911545"/>
          </a:xfrm>
          <a:ln>
            <a:solidFill>
              <a:schemeClr val="tx1"/>
            </a:solidFill>
          </a:ln>
        </p:spPr>
        <p:txBody>
          <a:bodyPr vert="horz" lIns="91440" tIns="45720" rIns="91440" bIns="45720" rtlCol="0" anchor="t">
            <a:normAutofit lnSpcReduction="10000"/>
          </a:bodyPr>
          <a:lstStyle/>
          <a:p>
            <a:pPr marL="0" indent="0">
              <a:buNone/>
            </a:pPr>
            <a:r>
              <a:rPr lang="en-GB" b="1"/>
              <a:t>What will I learn about?</a:t>
            </a:r>
          </a:p>
          <a:p>
            <a:pPr>
              <a:buFont typeface="Arial"/>
              <a:buChar char="•"/>
            </a:pPr>
            <a:r>
              <a:rPr lang="en-US" sz="2400">
                <a:latin typeface="Calibri"/>
                <a:ea typeface="Calibri"/>
                <a:cs typeface="Arial"/>
              </a:rPr>
              <a:t>Planning and data collection</a:t>
            </a:r>
            <a:endParaRPr lang="en-GB" sz="2400">
              <a:latin typeface="Calibri"/>
              <a:ea typeface="Calibri"/>
              <a:cs typeface="Arial"/>
            </a:endParaRPr>
          </a:p>
          <a:p>
            <a:pPr>
              <a:buFont typeface="Arial"/>
              <a:buChar char="•"/>
            </a:pPr>
            <a:r>
              <a:rPr lang="en-US" sz="2400">
                <a:latin typeface="Calibri"/>
                <a:ea typeface="Calibri"/>
                <a:cs typeface="Arial"/>
              </a:rPr>
              <a:t>Processing, representing and </a:t>
            </a:r>
            <a:r>
              <a:rPr lang="en-US" sz="2400" err="1">
                <a:latin typeface="Calibri"/>
                <a:ea typeface="Calibri"/>
                <a:cs typeface="Arial"/>
              </a:rPr>
              <a:t>analysing</a:t>
            </a:r>
            <a:r>
              <a:rPr lang="en-US" sz="2400">
                <a:latin typeface="Calibri"/>
                <a:ea typeface="Calibri"/>
                <a:cs typeface="Arial"/>
              </a:rPr>
              <a:t> data</a:t>
            </a:r>
            <a:endParaRPr lang="en-GB" sz="2400">
              <a:latin typeface="Calibri"/>
              <a:ea typeface="Calibri"/>
              <a:cs typeface="Arial"/>
            </a:endParaRPr>
          </a:p>
          <a:p>
            <a:pPr>
              <a:buFont typeface="Arial"/>
              <a:buChar char="•"/>
            </a:pPr>
            <a:r>
              <a:rPr lang="en-US" sz="2400">
                <a:latin typeface="Calibri"/>
                <a:ea typeface="Calibri"/>
                <a:cs typeface="Arial"/>
              </a:rPr>
              <a:t>Reasoning, interpreting and discussing results</a:t>
            </a:r>
            <a:endParaRPr lang="en-GB" sz="2400">
              <a:latin typeface="Calibri"/>
              <a:ea typeface="Calibri"/>
              <a:cs typeface="Arial"/>
            </a:endParaRPr>
          </a:p>
          <a:p>
            <a:pPr>
              <a:buFont typeface="Arial"/>
              <a:buChar char="•"/>
            </a:pPr>
            <a:r>
              <a:rPr lang="en-US" sz="2400">
                <a:latin typeface="Calibri"/>
                <a:ea typeface="Calibri"/>
                <a:cs typeface="Arial"/>
              </a:rPr>
              <a:t>Probability</a:t>
            </a:r>
            <a:endParaRPr lang="en-GB" sz="2400">
              <a:latin typeface="Calibri"/>
              <a:ea typeface="Calibri"/>
              <a:cs typeface="Arial"/>
            </a:endParaRPr>
          </a:p>
          <a:p>
            <a:pPr indent="0">
              <a:buNone/>
            </a:pPr>
            <a:endParaRPr lang="en-GB" sz="2400">
              <a:latin typeface="Calibri"/>
              <a:ea typeface="Calibri"/>
              <a:cs typeface="Arial"/>
            </a:endParaRPr>
          </a:p>
          <a:p>
            <a:pPr marL="0" indent="0">
              <a:buNone/>
            </a:pPr>
            <a:endParaRPr lang="en-GB" b="1">
              <a:ea typeface="Calibri"/>
              <a:cs typeface="Calibri"/>
            </a:endParaRPr>
          </a:p>
        </p:txBody>
      </p:sp>
      <p:sp>
        <p:nvSpPr>
          <p:cNvPr id="6" name="Text Placeholder 5">
            <a:extLst>
              <a:ext uri="{FF2B5EF4-FFF2-40B4-BE49-F238E27FC236}">
                <a16:creationId xmlns:a16="http://schemas.microsoft.com/office/drawing/2014/main" id="{3C2F1242-0C35-0AA5-DE72-6990F1F7A4B7}"/>
              </a:ext>
            </a:extLst>
          </p:cNvPr>
          <p:cNvSpPr>
            <a:spLocks noGrp="1"/>
          </p:cNvSpPr>
          <p:nvPr>
            <p:ph type="body" sz="quarter" idx="3"/>
          </p:nvPr>
        </p:nvSpPr>
        <p:spPr>
          <a:xfrm>
            <a:off x="6094896" y="2509423"/>
            <a:ext cx="5183188" cy="492608"/>
          </a:xfrm>
          <a:ln>
            <a:solidFill>
              <a:schemeClr val="tx1"/>
            </a:solidFill>
          </a:ln>
        </p:spPr>
        <p:txBody>
          <a:bodyPr/>
          <a:lstStyle/>
          <a:p>
            <a:r>
              <a:rPr lang="en-GB"/>
              <a:t>Course: Edexcel (Pearsons)</a:t>
            </a:r>
          </a:p>
        </p:txBody>
      </p:sp>
      <p:sp>
        <p:nvSpPr>
          <p:cNvPr id="7" name="Content Placeholder 6">
            <a:extLst>
              <a:ext uri="{FF2B5EF4-FFF2-40B4-BE49-F238E27FC236}">
                <a16:creationId xmlns:a16="http://schemas.microsoft.com/office/drawing/2014/main" id="{29495F8C-5693-3A4B-DFDF-6A92EB176870}"/>
              </a:ext>
            </a:extLst>
          </p:cNvPr>
          <p:cNvSpPr>
            <a:spLocks noGrp="1"/>
          </p:cNvSpPr>
          <p:nvPr>
            <p:ph sz="quarter" idx="4"/>
          </p:nvPr>
        </p:nvSpPr>
        <p:spPr>
          <a:xfrm>
            <a:off x="6094896" y="3388553"/>
            <a:ext cx="5183188" cy="2028067"/>
          </a:xfrm>
          <a:ln>
            <a:solidFill>
              <a:schemeClr val="tx1"/>
            </a:solidFill>
          </a:ln>
        </p:spPr>
        <p:txBody>
          <a:bodyPr vert="horz" lIns="91440" tIns="45720" rIns="91440" bIns="45720" rtlCol="0" anchor="t">
            <a:normAutofit lnSpcReduction="10000"/>
          </a:bodyPr>
          <a:lstStyle/>
          <a:p>
            <a:pPr marL="0" indent="0">
              <a:buNone/>
            </a:pPr>
            <a:r>
              <a:rPr lang="en-GB" b="1"/>
              <a:t>How will I be assessed? </a:t>
            </a:r>
            <a:endParaRPr lang="en-US"/>
          </a:p>
          <a:p>
            <a:pPr marL="0" indent="0">
              <a:lnSpc>
                <a:spcPct val="100000"/>
              </a:lnSpc>
              <a:spcBef>
                <a:spcPts val="0"/>
              </a:spcBef>
              <a:buNone/>
            </a:pPr>
            <a:r>
              <a:rPr lang="en-GB" sz="2400">
                <a:ea typeface="Calibri"/>
                <a:cs typeface="Calibri"/>
              </a:rPr>
              <a:t>Two 1 and ½ hour papers, equally weighted:</a:t>
            </a:r>
            <a:endParaRPr lang="en-US" sz="2400">
              <a:ea typeface="Calibri"/>
              <a:cs typeface="Calibri"/>
            </a:endParaRPr>
          </a:p>
          <a:p>
            <a:pPr marL="457200" indent="-457200">
              <a:lnSpc>
                <a:spcPct val="100000"/>
              </a:lnSpc>
              <a:spcBef>
                <a:spcPts val="0"/>
              </a:spcBef>
              <a:buFont typeface="Arial,Sans-Serif"/>
              <a:buChar char="•"/>
            </a:pPr>
            <a:r>
              <a:rPr lang="en-GB" sz="2400">
                <a:ea typeface="Calibri"/>
                <a:cs typeface="Calibri"/>
              </a:rPr>
              <a:t>Paper 1- Calculator</a:t>
            </a:r>
            <a:endParaRPr lang="en-US" sz="2400">
              <a:ea typeface="Calibri"/>
              <a:cs typeface="Calibri"/>
            </a:endParaRPr>
          </a:p>
          <a:p>
            <a:pPr marL="457200" indent="-457200">
              <a:lnSpc>
                <a:spcPct val="100000"/>
              </a:lnSpc>
              <a:spcBef>
                <a:spcPts val="0"/>
              </a:spcBef>
              <a:buFont typeface="Arial,Sans-Serif"/>
              <a:buChar char="•"/>
            </a:pPr>
            <a:r>
              <a:rPr lang="en-GB" sz="2400">
                <a:ea typeface="Calibri"/>
                <a:cs typeface="Calibri"/>
              </a:rPr>
              <a:t>Paper 2- Calculator</a:t>
            </a:r>
            <a:endParaRPr lang="en-US" sz="2400">
              <a:ea typeface="Calibri"/>
              <a:cs typeface="Calibri"/>
            </a:endParaRPr>
          </a:p>
          <a:p>
            <a:pPr marL="0" indent="0">
              <a:buNone/>
            </a:pPr>
            <a:endParaRPr lang="en-GB" sz="2400">
              <a:ea typeface="Calibri"/>
              <a:cs typeface="Calibri"/>
            </a:endParaRPr>
          </a:p>
        </p:txBody>
      </p:sp>
    </p:spTree>
    <p:extLst>
      <p:ext uri="{BB962C8B-B14F-4D97-AF65-F5344CB8AC3E}">
        <p14:creationId xmlns:p14="http://schemas.microsoft.com/office/powerpoint/2010/main" val="1354434624"/>
      </p:ext>
    </p:extLst>
  </p:cSld>
  <p:clrMapOvr>
    <a:masterClrMapping/>
  </p:clrMapOvr>
  <mc:AlternateContent xmlns:mc="http://schemas.openxmlformats.org/markup-compatibility/2006" xmlns:p14="http://schemas.microsoft.com/office/powerpoint/2010/main">
    <mc:Choice Requires="p14">
      <p:transition spd="slow" p14:dur="2000" advTm="1660"/>
    </mc:Choice>
    <mc:Fallback xmlns="">
      <p:transition spd="slow" advTm="166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0A4F8-B5FD-280B-5BAA-4EB8812240AE}"/>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latin typeface="Roboto" panose="02000000000000000000" pitchFamily="2" charset="0"/>
                <a:ea typeface="Roboto" panose="02000000000000000000" pitchFamily="2" charset="0"/>
                <a:cs typeface="Roboto" panose="02000000000000000000" pitchFamily="2" charset="0"/>
              </a:rPr>
              <a:t>One Guided Option </a:t>
            </a:r>
          </a:p>
        </p:txBody>
      </p:sp>
      <p:sp>
        <p:nvSpPr>
          <p:cNvPr id="3" name="Content Placeholder 2">
            <a:extLst>
              <a:ext uri="{FF2B5EF4-FFF2-40B4-BE49-F238E27FC236}">
                <a16:creationId xmlns:a16="http://schemas.microsoft.com/office/drawing/2014/main" id="{3BF3CE0D-0CA4-C8B2-90DF-F7FF9A43CF76}"/>
              </a:ext>
            </a:extLst>
          </p:cNvPr>
          <p:cNvSpPr>
            <a:spLocks noGrp="1"/>
          </p:cNvSpPr>
          <p:nvPr>
            <p:ph idx="1"/>
          </p:nvPr>
        </p:nvSpPr>
        <p:spPr>
          <a:xfrm>
            <a:off x="4810259" y="649480"/>
            <a:ext cx="6555347" cy="5546047"/>
          </a:xfrm>
        </p:spPr>
        <p:txBody>
          <a:bodyPr anchor="ctr">
            <a:normAutofit/>
          </a:bodyPr>
          <a:lstStyle/>
          <a:p>
            <a:r>
              <a:rPr lang="en-GB" sz="2000" b="1">
                <a:latin typeface="Roboto"/>
                <a:ea typeface="Roboto"/>
                <a:cs typeface="Roboto"/>
              </a:rPr>
              <a:t>Students must choose one of the following option choices</a:t>
            </a:r>
          </a:p>
          <a:p>
            <a:pPr>
              <a:buFont typeface="Wingdings" panose="05000000000000000000" pitchFamily="2" charset="2"/>
              <a:buChar char="ü"/>
            </a:pPr>
            <a:r>
              <a:rPr lang="en-GB" sz="2000" b="1">
                <a:latin typeface="Roboto"/>
                <a:ea typeface="Roboto"/>
                <a:cs typeface="Roboto"/>
              </a:rPr>
              <a:t> Geography</a:t>
            </a:r>
          </a:p>
          <a:p>
            <a:pPr>
              <a:buFont typeface="Wingdings" panose="05000000000000000000" pitchFamily="2" charset="2"/>
              <a:buChar char="ü"/>
            </a:pPr>
            <a:r>
              <a:rPr lang="en-GB" sz="2000" b="1">
                <a:latin typeface="Roboto"/>
                <a:ea typeface="Roboto"/>
                <a:cs typeface="Roboto"/>
              </a:rPr>
              <a:t> History</a:t>
            </a:r>
          </a:p>
          <a:p>
            <a:pPr>
              <a:buFont typeface="Wingdings" panose="05000000000000000000" pitchFamily="2" charset="2"/>
              <a:buChar char="ü"/>
            </a:pPr>
            <a:r>
              <a:rPr lang="en-GB" sz="2000" b="1">
                <a:latin typeface="Roboto"/>
                <a:ea typeface="Roboto"/>
                <a:cs typeface="Roboto"/>
              </a:rPr>
              <a:t> Spanish</a:t>
            </a:r>
          </a:p>
          <a:p>
            <a:pPr>
              <a:buFont typeface="Wingdings" panose="05000000000000000000" pitchFamily="2" charset="2"/>
              <a:buChar char="ü"/>
            </a:pPr>
            <a:r>
              <a:rPr lang="en-GB" sz="2000" b="1">
                <a:latin typeface="Roboto"/>
                <a:ea typeface="Roboto"/>
                <a:cs typeface="Roboto"/>
              </a:rPr>
              <a:t> Computer Science</a:t>
            </a:r>
          </a:p>
          <a:p>
            <a:pPr marL="0" indent="0">
              <a:buNone/>
            </a:pPr>
            <a:r>
              <a:rPr lang="en-GB" sz="2000" b="1">
                <a:latin typeface="Roboto"/>
                <a:ea typeface="Roboto"/>
                <a:cs typeface="Roboto"/>
              </a:rPr>
              <a:t>Students may choose more than one of these subjects from this list in Open Options list .</a:t>
            </a:r>
          </a:p>
          <a:p>
            <a:pPr marL="0" indent="0">
              <a:buNone/>
            </a:pPr>
            <a:r>
              <a:rPr lang="en-GB" sz="2000" b="1">
                <a:latin typeface="Roboto"/>
                <a:ea typeface="Roboto"/>
                <a:cs typeface="Roboto"/>
              </a:rPr>
              <a:t>The English Baccalaureate – What is it?</a:t>
            </a:r>
          </a:p>
          <a:p>
            <a:pPr>
              <a:buFont typeface="Wingdings" panose="05000000000000000000" pitchFamily="2" charset="2"/>
              <a:buChar char="ü"/>
            </a:pPr>
            <a:endParaRPr lang="en-GB" sz="2000">
              <a:ea typeface="Calibri" panose="020F0502020204030204"/>
              <a:cs typeface="Calibri" panose="020F0502020204030204"/>
            </a:endParaRPr>
          </a:p>
        </p:txBody>
      </p:sp>
    </p:spTree>
    <p:extLst>
      <p:ext uri="{BB962C8B-B14F-4D97-AF65-F5344CB8AC3E}">
        <p14:creationId xmlns:p14="http://schemas.microsoft.com/office/powerpoint/2010/main" val="495336336"/>
      </p:ext>
    </p:extLst>
  </p:cSld>
  <p:clrMapOvr>
    <a:masterClrMapping/>
  </p:clrMapOvr>
  <mc:AlternateContent xmlns:mc="http://schemas.openxmlformats.org/markup-compatibility/2006" xmlns:p14="http://schemas.microsoft.com/office/powerpoint/2010/main">
    <mc:Choice Requires="p14">
      <p:transition spd="slow" p14:dur="2000" advTm="51986"/>
    </mc:Choice>
    <mc:Fallback xmlns="">
      <p:transition spd="slow" advTm="519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3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35A36-7E43-1E55-3BA7-9D7EF603A7D7}"/>
              </a:ext>
            </a:extLst>
          </p:cNvPr>
          <p:cNvSpPr>
            <a:spLocks noGrp="1"/>
          </p:cNvSpPr>
          <p:nvPr>
            <p:ph type="title"/>
          </p:nvPr>
        </p:nvSpPr>
        <p:spPr>
          <a:xfrm>
            <a:off x="418225" y="1725111"/>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We offer a range of qualifications which prepare students for post 16 study</a:t>
            </a:r>
          </a:p>
        </p:txBody>
      </p:sp>
      <p:pic>
        <p:nvPicPr>
          <p:cNvPr id="3" name="Picture 2">
            <a:extLst>
              <a:ext uri="{FF2B5EF4-FFF2-40B4-BE49-F238E27FC236}">
                <a16:creationId xmlns:a16="http://schemas.microsoft.com/office/drawing/2014/main" id="{4DDE9CB3-8742-057D-76CB-A425F331DC9E}"/>
              </a:ext>
            </a:extLst>
          </p:cNvPr>
          <p:cNvPicPr>
            <a:picLocks noChangeAspect="1"/>
          </p:cNvPicPr>
          <p:nvPr/>
        </p:nvPicPr>
        <p:blipFill>
          <a:blip r:embed="rId2"/>
          <a:stretch>
            <a:fillRect/>
          </a:stretch>
        </p:blipFill>
        <p:spPr>
          <a:xfrm>
            <a:off x="4134810" y="1382485"/>
            <a:ext cx="7696200" cy="4495800"/>
          </a:xfrm>
          <a:prstGeom prst="rect">
            <a:avLst/>
          </a:prstGeom>
        </p:spPr>
      </p:pic>
    </p:spTree>
    <p:extLst>
      <p:ext uri="{BB962C8B-B14F-4D97-AF65-F5344CB8AC3E}">
        <p14:creationId xmlns:p14="http://schemas.microsoft.com/office/powerpoint/2010/main" val="4124445445"/>
      </p:ext>
    </p:extLst>
  </p:cSld>
  <p:clrMapOvr>
    <a:masterClrMapping/>
  </p:clrMapOvr>
  <mc:AlternateContent xmlns:mc="http://schemas.openxmlformats.org/markup-compatibility/2006" xmlns:p14="http://schemas.microsoft.com/office/powerpoint/2010/main">
    <mc:Choice Requires="p14">
      <p:transition spd="slow" p14:dur="2000" advTm="33060"/>
    </mc:Choice>
    <mc:Fallback xmlns="">
      <p:transition spd="slow" advTm="3306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0B6D-9687-F1DF-253C-F9A264DCEDC4}"/>
              </a:ext>
            </a:extLst>
          </p:cNvPr>
          <p:cNvSpPr>
            <a:spLocks noGrp="1"/>
          </p:cNvSpPr>
          <p:nvPr>
            <p:ph type="title"/>
          </p:nvPr>
        </p:nvSpPr>
        <p:spPr>
          <a:solidFill>
            <a:srgbClr val="92D050"/>
          </a:solidFill>
        </p:spPr>
        <p:txBody>
          <a:bodyPr/>
          <a:lstStyle/>
          <a:p>
            <a:r>
              <a:rPr lang="en-GB"/>
              <a:t>Three Remaining Options </a:t>
            </a:r>
          </a:p>
        </p:txBody>
      </p:sp>
      <p:sp>
        <p:nvSpPr>
          <p:cNvPr id="3" name="Content Placeholder 2">
            <a:extLst>
              <a:ext uri="{FF2B5EF4-FFF2-40B4-BE49-F238E27FC236}">
                <a16:creationId xmlns:a16="http://schemas.microsoft.com/office/drawing/2014/main" id="{306FD893-5AC9-05C3-0870-33621930BE59}"/>
              </a:ext>
            </a:extLst>
          </p:cNvPr>
          <p:cNvSpPr>
            <a:spLocks noGrp="1"/>
          </p:cNvSpPr>
          <p:nvPr>
            <p:ph idx="1"/>
          </p:nvPr>
        </p:nvSpPr>
        <p:spPr/>
        <p:txBody>
          <a:bodyPr/>
          <a:lstStyle/>
          <a:p>
            <a:r>
              <a:rPr lang="en-GB"/>
              <a:t>Students will then study three more choices from the following list </a:t>
            </a:r>
          </a:p>
          <a:p>
            <a:endParaRPr lang="en-GB"/>
          </a:p>
        </p:txBody>
      </p:sp>
      <p:graphicFrame>
        <p:nvGraphicFramePr>
          <p:cNvPr id="4" name="Table 3">
            <a:extLst>
              <a:ext uri="{FF2B5EF4-FFF2-40B4-BE49-F238E27FC236}">
                <a16:creationId xmlns:a16="http://schemas.microsoft.com/office/drawing/2014/main" id="{22E0F23C-42B7-F191-78F8-E9F018023119}"/>
              </a:ext>
            </a:extLst>
          </p:cNvPr>
          <p:cNvGraphicFramePr>
            <a:graphicFrameLocks noGrp="1"/>
          </p:cNvGraphicFramePr>
          <p:nvPr>
            <p:extLst>
              <p:ext uri="{D42A27DB-BD31-4B8C-83A1-F6EECF244321}">
                <p14:modId xmlns:p14="http://schemas.microsoft.com/office/powerpoint/2010/main" val="3855305005"/>
              </p:ext>
            </p:extLst>
          </p:nvPr>
        </p:nvGraphicFramePr>
        <p:xfrm>
          <a:off x="1585951" y="2927608"/>
          <a:ext cx="8128000" cy="2392680"/>
        </p:xfrm>
        <a:graphic>
          <a:graphicData uri="http://schemas.openxmlformats.org/drawingml/2006/table">
            <a:tbl>
              <a:tblPr firstRow="1" bandRow="1">
                <a:tableStyleId>{327F97BB-C833-4FB7-BDE5-3F7075034690}</a:tableStyleId>
              </a:tblPr>
              <a:tblGrid>
                <a:gridCol w="2032000">
                  <a:extLst>
                    <a:ext uri="{9D8B030D-6E8A-4147-A177-3AD203B41FA5}">
                      <a16:colId xmlns:a16="http://schemas.microsoft.com/office/drawing/2014/main" val="2460336777"/>
                    </a:ext>
                  </a:extLst>
                </a:gridCol>
                <a:gridCol w="2032000">
                  <a:extLst>
                    <a:ext uri="{9D8B030D-6E8A-4147-A177-3AD203B41FA5}">
                      <a16:colId xmlns:a16="http://schemas.microsoft.com/office/drawing/2014/main" val="1284729877"/>
                    </a:ext>
                  </a:extLst>
                </a:gridCol>
                <a:gridCol w="2032000">
                  <a:extLst>
                    <a:ext uri="{9D8B030D-6E8A-4147-A177-3AD203B41FA5}">
                      <a16:colId xmlns:a16="http://schemas.microsoft.com/office/drawing/2014/main" val="4199009589"/>
                    </a:ext>
                  </a:extLst>
                </a:gridCol>
                <a:gridCol w="2032000">
                  <a:extLst>
                    <a:ext uri="{9D8B030D-6E8A-4147-A177-3AD203B41FA5}">
                      <a16:colId xmlns:a16="http://schemas.microsoft.com/office/drawing/2014/main" val="3120493414"/>
                    </a:ext>
                  </a:extLst>
                </a:gridCol>
              </a:tblGrid>
              <a:tr h="370840">
                <a:tc>
                  <a:txBody>
                    <a:bodyPr/>
                    <a:lstStyle/>
                    <a:p>
                      <a:r>
                        <a:rPr lang="en-GB"/>
                        <a:t>Geography</a:t>
                      </a:r>
                    </a:p>
                  </a:txBody>
                  <a:tcPr/>
                </a:tc>
                <a:tc>
                  <a:txBody>
                    <a:bodyPr/>
                    <a:lstStyle/>
                    <a:p>
                      <a:r>
                        <a:rPr lang="en-GB"/>
                        <a:t>Exam P.E</a:t>
                      </a:r>
                    </a:p>
                  </a:txBody>
                  <a:tcPr/>
                </a:tc>
                <a:tc>
                  <a:txBody>
                    <a:bodyPr/>
                    <a:lstStyle/>
                    <a:p>
                      <a:r>
                        <a:rPr lang="en-GB"/>
                        <a:t>Food Technology</a:t>
                      </a:r>
                    </a:p>
                  </a:txBody>
                  <a:tcPr/>
                </a:tc>
                <a:tc>
                  <a:txBody>
                    <a:bodyPr/>
                    <a:lstStyle/>
                    <a:p>
                      <a:r>
                        <a:rPr lang="en-GB"/>
                        <a:t>Statistics</a:t>
                      </a:r>
                    </a:p>
                  </a:txBody>
                  <a:tcPr/>
                </a:tc>
                <a:extLst>
                  <a:ext uri="{0D108BD9-81ED-4DB2-BD59-A6C34878D82A}">
                    <a16:rowId xmlns:a16="http://schemas.microsoft.com/office/drawing/2014/main" val="1369206538"/>
                  </a:ext>
                </a:extLst>
              </a:tr>
              <a:tr h="370840">
                <a:tc>
                  <a:txBody>
                    <a:bodyPr/>
                    <a:lstStyle/>
                    <a:p>
                      <a:r>
                        <a:rPr lang="en-GB"/>
                        <a:t>History</a:t>
                      </a:r>
                    </a:p>
                  </a:txBody>
                  <a:tcPr/>
                </a:tc>
                <a:tc>
                  <a:txBody>
                    <a:bodyPr/>
                    <a:lstStyle/>
                    <a:p>
                      <a:r>
                        <a:rPr lang="en-GB"/>
                        <a:t>RS</a:t>
                      </a:r>
                    </a:p>
                  </a:txBody>
                  <a:tcPr/>
                </a:tc>
                <a:tc>
                  <a:txBody>
                    <a:bodyPr/>
                    <a:lstStyle/>
                    <a:p>
                      <a:r>
                        <a:rPr lang="en-GB"/>
                        <a:t>RM</a:t>
                      </a:r>
                    </a:p>
                  </a:txBody>
                  <a:tcPr/>
                </a:tc>
                <a:tc>
                  <a:txBody>
                    <a:bodyPr/>
                    <a:lstStyle/>
                    <a:p>
                      <a:r>
                        <a:rPr lang="en-GB"/>
                        <a:t>Drama</a:t>
                      </a:r>
                    </a:p>
                  </a:txBody>
                  <a:tcPr/>
                </a:tc>
                <a:extLst>
                  <a:ext uri="{0D108BD9-81ED-4DB2-BD59-A6C34878D82A}">
                    <a16:rowId xmlns:a16="http://schemas.microsoft.com/office/drawing/2014/main" val="3806769487"/>
                  </a:ext>
                </a:extLst>
              </a:tr>
              <a:tr h="370840">
                <a:tc>
                  <a:txBody>
                    <a:bodyPr/>
                    <a:lstStyle/>
                    <a:p>
                      <a:r>
                        <a:rPr lang="en-GB"/>
                        <a:t>Computer Science</a:t>
                      </a:r>
                    </a:p>
                  </a:txBody>
                  <a:tcPr/>
                </a:tc>
                <a:tc>
                  <a:txBody>
                    <a:bodyPr/>
                    <a:lstStyle/>
                    <a:p>
                      <a:r>
                        <a:rPr lang="en-GB"/>
                        <a:t>Art</a:t>
                      </a:r>
                    </a:p>
                  </a:txBody>
                  <a:tcPr/>
                </a:tc>
                <a:tc>
                  <a:txBody>
                    <a:bodyPr/>
                    <a:lstStyle/>
                    <a:p>
                      <a:r>
                        <a:rPr lang="en-GB"/>
                        <a:t>Graphics</a:t>
                      </a:r>
                    </a:p>
                  </a:txBody>
                  <a:tcPr/>
                </a:tc>
                <a:tc>
                  <a:txBody>
                    <a:bodyPr/>
                    <a:lstStyle/>
                    <a:p>
                      <a:pPr lvl="0" algn="l">
                        <a:lnSpc>
                          <a:spcPct val="100000"/>
                        </a:lnSpc>
                        <a:spcBef>
                          <a:spcPts val="0"/>
                        </a:spcBef>
                        <a:spcAft>
                          <a:spcPts val="0"/>
                        </a:spcAft>
                        <a:buNone/>
                      </a:pPr>
                      <a:r>
                        <a:rPr lang="en-GB" sz="1800" b="0" i="0" u="none" strike="noStrike" noProof="0">
                          <a:solidFill>
                            <a:srgbClr val="FFFFFF"/>
                          </a:solidFill>
                          <a:latin typeface="Calibri"/>
                        </a:rPr>
                        <a:t>Psychology</a:t>
                      </a:r>
                    </a:p>
                    <a:p>
                      <a:pPr lvl="0">
                        <a:buNone/>
                      </a:pPr>
                      <a:endParaRPr lang="en-GB"/>
                    </a:p>
                  </a:txBody>
                  <a:tcPr/>
                </a:tc>
                <a:extLst>
                  <a:ext uri="{0D108BD9-81ED-4DB2-BD59-A6C34878D82A}">
                    <a16:rowId xmlns:a16="http://schemas.microsoft.com/office/drawing/2014/main" val="265060298"/>
                  </a:ext>
                </a:extLst>
              </a:tr>
              <a:tr h="370840">
                <a:tc>
                  <a:txBody>
                    <a:bodyPr/>
                    <a:lstStyle/>
                    <a:p>
                      <a:pPr lvl="0" algn="l">
                        <a:lnSpc>
                          <a:spcPct val="100000"/>
                        </a:lnSpc>
                        <a:spcBef>
                          <a:spcPts val="0"/>
                        </a:spcBef>
                        <a:spcAft>
                          <a:spcPts val="0"/>
                        </a:spcAft>
                        <a:buNone/>
                      </a:pPr>
                      <a:r>
                        <a:rPr lang="en-GB" sz="1800" b="0" i="0" u="none" strike="noStrike" noProof="0">
                          <a:solidFill>
                            <a:srgbClr val="FFFFFF"/>
                          </a:solidFill>
                          <a:latin typeface="Calibri"/>
                        </a:rPr>
                        <a:t>Spanish</a:t>
                      </a:r>
                    </a:p>
                    <a:p>
                      <a:pPr lvl="0">
                        <a:buNone/>
                      </a:pPr>
                      <a:endParaRPr lang="en-GB"/>
                    </a:p>
                  </a:txBody>
                  <a:tcPr/>
                </a:tc>
                <a:tc>
                  <a:txBody>
                    <a:bodyPr/>
                    <a:lstStyle/>
                    <a:p>
                      <a:r>
                        <a:rPr lang="en-GB"/>
                        <a:t>Music</a:t>
                      </a:r>
                    </a:p>
                  </a:txBody>
                  <a:tcPr/>
                </a:tc>
                <a:tc>
                  <a:txBody>
                    <a:bodyPr/>
                    <a:lstStyle/>
                    <a:p>
                      <a:r>
                        <a:rPr lang="en-GB"/>
                        <a:t>Health &amp; Social care</a:t>
                      </a:r>
                    </a:p>
                  </a:txBody>
                  <a:tcPr/>
                </a:tc>
                <a:tc>
                  <a:txBody>
                    <a:bodyPr/>
                    <a:lstStyle/>
                    <a:p>
                      <a:pPr lvl="0" algn="l">
                        <a:lnSpc>
                          <a:spcPct val="100000"/>
                        </a:lnSpc>
                        <a:spcBef>
                          <a:spcPts val="0"/>
                        </a:spcBef>
                        <a:spcAft>
                          <a:spcPts val="0"/>
                        </a:spcAft>
                        <a:buNone/>
                      </a:pPr>
                      <a:r>
                        <a:rPr lang="en-GB" sz="1800" b="0" i="0" u="none" strike="noStrike" noProof="0">
                          <a:solidFill>
                            <a:srgbClr val="FFFFFF"/>
                          </a:solidFill>
                          <a:latin typeface="Calibri"/>
                        </a:rPr>
                        <a:t>Photography</a:t>
                      </a:r>
                    </a:p>
                    <a:p>
                      <a:pPr lvl="0">
                        <a:buNone/>
                      </a:pPr>
                      <a:endParaRPr lang="en-GB"/>
                    </a:p>
                  </a:txBody>
                  <a:tcPr/>
                </a:tc>
                <a:extLst>
                  <a:ext uri="{0D108BD9-81ED-4DB2-BD59-A6C34878D82A}">
                    <a16:rowId xmlns:a16="http://schemas.microsoft.com/office/drawing/2014/main" val="1923754942"/>
                  </a:ext>
                </a:extLst>
              </a:tr>
              <a:tr h="370840">
                <a:tc gridSpan="4">
                  <a:txBody>
                    <a:bodyPr/>
                    <a:lstStyle/>
                    <a:p>
                      <a:pPr lvl="0">
                        <a:buNone/>
                      </a:pPr>
                      <a:r>
                        <a:rPr lang="en-GB" sz="1800" b="0" i="0" u="none" strike="noStrike" noProof="0">
                          <a:solidFill>
                            <a:srgbClr val="FFFFFF"/>
                          </a:solidFill>
                          <a:latin typeface="Calibri"/>
                        </a:rPr>
                        <a:t>Prince’s Trust * Invite only for a very small group of students </a:t>
                      </a:r>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38036692"/>
                  </a:ext>
                </a:extLst>
              </a:tr>
            </a:tbl>
          </a:graphicData>
        </a:graphic>
      </p:graphicFrame>
      <p:sp>
        <p:nvSpPr>
          <p:cNvPr id="5" name="TextBox 4">
            <a:extLst>
              <a:ext uri="{FF2B5EF4-FFF2-40B4-BE49-F238E27FC236}">
                <a16:creationId xmlns:a16="http://schemas.microsoft.com/office/drawing/2014/main" id="{3FE2B867-D382-A35B-122C-DF56E9BD489B}"/>
              </a:ext>
            </a:extLst>
          </p:cNvPr>
          <p:cNvSpPr txBox="1"/>
          <p:nvPr/>
        </p:nvSpPr>
        <p:spPr>
          <a:xfrm>
            <a:off x="838200" y="5475249"/>
            <a:ext cx="10515600" cy="1200329"/>
          </a:xfrm>
          <a:prstGeom prst="rect">
            <a:avLst/>
          </a:prstGeom>
          <a:noFill/>
        </p:spPr>
        <p:txBody>
          <a:bodyPr wrap="square" lIns="91440" tIns="45720" rIns="91440" bIns="45720" rtlCol="0" anchor="t">
            <a:spAutoFit/>
          </a:bodyPr>
          <a:lstStyle/>
          <a:p>
            <a:endParaRPr lang="en-GB">
              <a:highlight>
                <a:srgbClr val="FFFF00"/>
              </a:highlight>
            </a:endParaRPr>
          </a:p>
          <a:p>
            <a:pPr marL="285750" indent="-285750">
              <a:buFont typeface="Arial" panose="020B0604020202020204" pitchFamily="34" charset="0"/>
              <a:buChar char="•"/>
            </a:pPr>
            <a:r>
              <a:rPr lang="en-GB" b="1">
                <a:highlight>
                  <a:srgbClr val="FFFF00"/>
                </a:highlight>
              </a:rPr>
              <a:t>Students can only choose one Technology from Resistant Materials and Graphics as they are the same GCSE course (may choose the other as reserves), Food Technology is a separate subject and may be chosen alongside either RM or Graphics.</a:t>
            </a:r>
            <a:endParaRPr lang="en-GB" b="1">
              <a:highlight>
                <a:srgbClr val="FFFF00"/>
              </a:highlight>
              <a:ea typeface="Calibri"/>
              <a:cs typeface="Calibri"/>
            </a:endParaRPr>
          </a:p>
        </p:txBody>
      </p:sp>
    </p:spTree>
    <p:extLst>
      <p:ext uri="{BB962C8B-B14F-4D97-AF65-F5344CB8AC3E}">
        <p14:creationId xmlns:p14="http://schemas.microsoft.com/office/powerpoint/2010/main" val="2287834283"/>
      </p:ext>
    </p:extLst>
  </p:cSld>
  <p:clrMapOvr>
    <a:masterClrMapping/>
  </p:clrMapOvr>
  <mc:AlternateContent xmlns:mc="http://schemas.openxmlformats.org/markup-compatibility/2006" xmlns:p14="http://schemas.microsoft.com/office/powerpoint/2010/main">
    <mc:Choice Requires="p14">
      <p:transition spd="slow" p14:dur="2000" advTm="60288"/>
    </mc:Choice>
    <mc:Fallback xmlns="">
      <p:transition spd="slow" advTm="6028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C964A-BCBB-52D5-2B69-A04427DFB2BE}"/>
              </a:ext>
            </a:extLst>
          </p:cNvPr>
          <p:cNvSpPr>
            <a:spLocks noGrp="1"/>
          </p:cNvSpPr>
          <p:nvPr>
            <p:ph type="title"/>
          </p:nvPr>
        </p:nvSpPr>
        <p:spPr>
          <a:xfrm>
            <a:off x="1383564" y="348865"/>
            <a:ext cx="9718111" cy="1576446"/>
          </a:xfrm>
        </p:spPr>
        <p:txBody>
          <a:bodyPr anchor="ctr">
            <a:normAutofit/>
          </a:bodyPr>
          <a:lstStyle/>
          <a:p>
            <a:r>
              <a:rPr lang="en-GB" sz="4000" b="1">
                <a:solidFill>
                  <a:srgbClr val="FFFFFF"/>
                </a:solidFill>
                <a:latin typeface="Roboto" panose="02000000000000000000" pitchFamily="2" charset="0"/>
                <a:ea typeface="Roboto" panose="02000000000000000000" pitchFamily="2" charset="0"/>
                <a:cs typeface="Roboto" panose="02000000000000000000" pitchFamily="2" charset="0"/>
              </a:rPr>
              <a:t>To summarise – Students will study</a:t>
            </a:r>
          </a:p>
        </p:txBody>
      </p:sp>
      <p:graphicFrame>
        <p:nvGraphicFramePr>
          <p:cNvPr id="4" name="Content Placeholder 3">
            <a:extLst>
              <a:ext uri="{FF2B5EF4-FFF2-40B4-BE49-F238E27FC236}">
                <a16:creationId xmlns:a16="http://schemas.microsoft.com/office/drawing/2014/main" id="{6951D832-C736-F4D3-14D2-8F2D9411CF52}"/>
              </a:ext>
            </a:extLst>
          </p:cNvPr>
          <p:cNvGraphicFramePr>
            <a:graphicFrameLocks noGrp="1"/>
          </p:cNvGraphicFramePr>
          <p:nvPr>
            <p:ph idx="1"/>
            <p:extLst>
              <p:ext uri="{D42A27DB-BD31-4B8C-83A1-F6EECF244321}">
                <p14:modId xmlns:p14="http://schemas.microsoft.com/office/powerpoint/2010/main" val="1379911471"/>
              </p:ext>
            </p:extLst>
          </p:nvPr>
        </p:nvGraphicFramePr>
        <p:xfrm>
          <a:off x="644056" y="2813817"/>
          <a:ext cx="10927831" cy="3293730"/>
        </p:xfrm>
        <a:graphic>
          <a:graphicData uri="http://schemas.openxmlformats.org/drawingml/2006/table">
            <a:tbl>
              <a:tblPr firstRow="1" bandRow="1">
                <a:tableStyleId>{775DCB02-9BB8-47FD-8907-85C794F793BA}</a:tableStyleId>
              </a:tblPr>
              <a:tblGrid>
                <a:gridCol w="3628150">
                  <a:extLst>
                    <a:ext uri="{9D8B030D-6E8A-4147-A177-3AD203B41FA5}">
                      <a16:colId xmlns:a16="http://schemas.microsoft.com/office/drawing/2014/main" val="1382602878"/>
                    </a:ext>
                  </a:extLst>
                </a:gridCol>
                <a:gridCol w="3628150">
                  <a:extLst>
                    <a:ext uri="{9D8B030D-6E8A-4147-A177-3AD203B41FA5}">
                      <a16:colId xmlns:a16="http://schemas.microsoft.com/office/drawing/2014/main" val="259066294"/>
                    </a:ext>
                  </a:extLst>
                </a:gridCol>
                <a:gridCol w="3671531">
                  <a:extLst>
                    <a:ext uri="{9D8B030D-6E8A-4147-A177-3AD203B41FA5}">
                      <a16:colId xmlns:a16="http://schemas.microsoft.com/office/drawing/2014/main" val="641792023"/>
                    </a:ext>
                  </a:extLst>
                </a:gridCol>
              </a:tblGrid>
              <a:tr h="511096">
                <a:tc>
                  <a:txBody>
                    <a:bodyPr/>
                    <a:lstStyle/>
                    <a:p>
                      <a:r>
                        <a:rPr lang="en-GB" sz="2500">
                          <a:solidFill>
                            <a:schemeClr val="tx1"/>
                          </a:solidFill>
                        </a:rPr>
                        <a:t>CORE CURRICULUM </a:t>
                      </a:r>
                    </a:p>
                  </a:txBody>
                  <a:tcPr marL="94647" marR="94647" marT="47324" marB="47324">
                    <a:solidFill>
                      <a:schemeClr val="accent1">
                        <a:lumMod val="20000"/>
                        <a:lumOff val="80000"/>
                      </a:schemeClr>
                    </a:solidFill>
                  </a:tcPr>
                </a:tc>
                <a:tc>
                  <a:txBody>
                    <a:bodyPr/>
                    <a:lstStyle/>
                    <a:p>
                      <a:r>
                        <a:rPr lang="en-GB" sz="2500">
                          <a:solidFill>
                            <a:schemeClr val="tx1"/>
                          </a:solidFill>
                        </a:rPr>
                        <a:t>GUIDED OPTION </a:t>
                      </a:r>
                    </a:p>
                  </a:txBody>
                  <a:tcPr marL="94647" marR="94647" marT="47324" marB="47324">
                    <a:solidFill>
                      <a:schemeClr val="accent4">
                        <a:lumMod val="20000"/>
                        <a:lumOff val="80000"/>
                      </a:schemeClr>
                    </a:solidFill>
                  </a:tcPr>
                </a:tc>
                <a:tc>
                  <a:txBody>
                    <a:bodyPr/>
                    <a:lstStyle/>
                    <a:p>
                      <a:r>
                        <a:rPr lang="en-GB" sz="2500">
                          <a:solidFill>
                            <a:schemeClr val="tx1"/>
                          </a:solidFill>
                        </a:rPr>
                        <a:t>OPEN OPTIONS </a:t>
                      </a:r>
                    </a:p>
                  </a:txBody>
                  <a:tcPr marL="94647" marR="94647" marT="47324" marB="47324">
                    <a:solidFill>
                      <a:schemeClr val="accent6">
                        <a:lumMod val="40000"/>
                        <a:lumOff val="60000"/>
                      </a:schemeClr>
                    </a:solidFill>
                  </a:tcPr>
                </a:tc>
                <a:extLst>
                  <a:ext uri="{0D108BD9-81ED-4DB2-BD59-A6C34878D82A}">
                    <a16:rowId xmlns:a16="http://schemas.microsoft.com/office/drawing/2014/main" val="1119831970"/>
                  </a:ext>
                </a:extLst>
              </a:tr>
              <a:tr h="2782634">
                <a:tc>
                  <a:txBody>
                    <a:bodyPr/>
                    <a:lstStyle/>
                    <a:p>
                      <a:r>
                        <a:rPr lang="en-GB" sz="2500">
                          <a:latin typeface="Roboto"/>
                          <a:ea typeface="Roboto"/>
                          <a:cs typeface="Roboto"/>
                        </a:rPr>
                        <a:t>All students will study</a:t>
                      </a:r>
                    </a:p>
                    <a:p>
                      <a:r>
                        <a:rPr lang="en-GB" sz="2500">
                          <a:latin typeface="Roboto"/>
                          <a:ea typeface="Roboto"/>
                          <a:cs typeface="Roboto"/>
                        </a:rPr>
                        <a:t>*English</a:t>
                      </a:r>
                    </a:p>
                    <a:p>
                      <a:r>
                        <a:rPr lang="en-GB" sz="2500">
                          <a:latin typeface="Roboto"/>
                          <a:ea typeface="Roboto"/>
                          <a:cs typeface="Roboto"/>
                        </a:rPr>
                        <a:t>*Maths</a:t>
                      </a:r>
                    </a:p>
                    <a:p>
                      <a:r>
                        <a:rPr lang="en-GB" sz="2500">
                          <a:latin typeface="Roboto"/>
                          <a:ea typeface="Roboto"/>
                          <a:cs typeface="Roboto"/>
                        </a:rPr>
                        <a:t>*Science</a:t>
                      </a:r>
                    </a:p>
                    <a:p>
                      <a:r>
                        <a:rPr lang="en-GB" sz="2500">
                          <a:latin typeface="Roboto"/>
                          <a:ea typeface="Roboto"/>
                          <a:cs typeface="Roboto"/>
                        </a:rPr>
                        <a:t>*PSHE</a:t>
                      </a:r>
                    </a:p>
                    <a:p>
                      <a:r>
                        <a:rPr lang="en-GB" sz="2500">
                          <a:latin typeface="Roboto"/>
                          <a:ea typeface="Roboto"/>
                          <a:cs typeface="Roboto"/>
                        </a:rPr>
                        <a:t>*Core RS</a:t>
                      </a:r>
                    </a:p>
                    <a:p>
                      <a:r>
                        <a:rPr lang="en-GB" sz="2500">
                          <a:latin typeface="Roboto"/>
                          <a:ea typeface="Roboto"/>
                          <a:cs typeface="Roboto"/>
                        </a:rPr>
                        <a:t>*Core P.E</a:t>
                      </a:r>
                    </a:p>
                  </a:txBody>
                  <a:tcPr marL="94647" marR="94647" marT="47324" marB="47324">
                    <a:solidFill>
                      <a:schemeClr val="accent1">
                        <a:lumMod val="20000"/>
                        <a:lumOff val="80000"/>
                      </a:schemeClr>
                    </a:solidFill>
                  </a:tcPr>
                </a:tc>
                <a:tc>
                  <a:txBody>
                    <a:bodyPr/>
                    <a:lstStyle/>
                    <a:p>
                      <a:r>
                        <a:rPr lang="en-GB" sz="2500">
                          <a:latin typeface="Roboto"/>
                          <a:ea typeface="Roboto"/>
                          <a:cs typeface="Roboto"/>
                        </a:rPr>
                        <a:t>One choice from</a:t>
                      </a:r>
                    </a:p>
                    <a:p>
                      <a:r>
                        <a:rPr lang="en-GB" sz="2500">
                          <a:latin typeface="Roboto"/>
                          <a:ea typeface="Roboto"/>
                          <a:cs typeface="Roboto"/>
                        </a:rPr>
                        <a:t>*Spanish</a:t>
                      </a:r>
                    </a:p>
                    <a:p>
                      <a:r>
                        <a:rPr lang="en-GB" sz="2500">
                          <a:latin typeface="Roboto"/>
                          <a:ea typeface="Roboto"/>
                          <a:cs typeface="Roboto"/>
                        </a:rPr>
                        <a:t>*Computer Science</a:t>
                      </a:r>
                    </a:p>
                    <a:p>
                      <a:r>
                        <a:rPr lang="en-GB" sz="2500">
                          <a:latin typeface="Roboto"/>
                          <a:ea typeface="Roboto"/>
                          <a:cs typeface="Roboto"/>
                        </a:rPr>
                        <a:t>*History</a:t>
                      </a:r>
                    </a:p>
                    <a:p>
                      <a:r>
                        <a:rPr lang="en-GB" sz="2500">
                          <a:latin typeface="Roboto"/>
                          <a:ea typeface="Roboto"/>
                          <a:cs typeface="Roboto"/>
                        </a:rPr>
                        <a:t>*Geography</a:t>
                      </a:r>
                    </a:p>
                  </a:txBody>
                  <a:tcPr marL="94647" marR="94647" marT="47324" marB="47324">
                    <a:solidFill>
                      <a:schemeClr val="accent4">
                        <a:lumMod val="20000"/>
                        <a:lumOff val="80000"/>
                      </a:schemeClr>
                    </a:solidFill>
                  </a:tcPr>
                </a:tc>
                <a:tc>
                  <a:txBody>
                    <a:bodyPr/>
                    <a:lstStyle/>
                    <a:p>
                      <a:r>
                        <a:rPr lang="en-GB" sz="2500">
                          <a:latin typeface="Roboto"/>
                          <a:ea typeface="Roboto"/>
                          <a:cs typeface="Roboto"/>
                        </a:rPr>
                        <a:t>Three choices including any additional GUIDED subjects and any of the OPEN choice subjects </a:t>
                      </a:r>
                    </a:p>
                  </a:txBody>
                  <a:tcPr marL="94647" marR="94647" marT="47324" marB="47324">
                    <a:solidFill>
                      <a:schemeClr val="accent6">
                        <a:lumMod val="40000"/>
                        <a:lumOff val="60000"/>
                      </a:schemeClr>
                    </a:solidFill>
                  </a:tcPr>
                </a:tc>
                <a:extLst>
                  <a:ext uri="{0D108BD9-81ED-4DB2-BD59-A6C34878D82A}">
                    <a16:rowId xmlns:a16="http://schemas.microsoft.com/office/drawing/2014/main" val="1485591641"/>
                  </a:ext>
                </a:extLst>
              </a:tr>
            </a:tbl>
          </a:graphicData>
        </a:graphic>
      </p:graphicFrame>
    </p:spTree>
    <p:extLst>
      <p:ext uri="{BB962C8B-B14F-4D97-AF65-F5344CB8AC3E}">
        <p14:creationId xmlns:p14="http://schemas.microsoft.com/office/powerpoint/2010/main" val="17959642"/>
      </p:ext>
    </p:extLst>
  </p:cSld>
  <p:clrMapOvr>
    <a:masterClrMapping/>
  </p:clrMapOvr>
  <mc:AlternateContent xmlns:mc="http://schemas.openxmlformats.org/markup-compatibility/2006" xmlns:p14="http://schemas.microsoft.com/office/powerpoint/2010/main">
    <mc:Choice Requires="p14">
      <p:transition spd="slow" p14:dur="2000" advTm="28486"/>
    </mc:Choice>
    <mc:Fallback xmlns="">
      <p:transition spd="slow" advTm="2848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0431-BF08-2276-F60A-18A09FA043B5}"/>
              </a:ext>
            </a:extLst>
          </p:cNvPr>
          <p:cNvSpPr>
            <a:spLocks noGrp="1"/>
          </p:cNvSpPr>
          <p:nvPr>
            <p:ph type="title"/>
          </p:nvPr>
        </p:nvSpPr>
        <p:spPr>
          <a:solidFill>
            <a:schemeClr val="accent1">
              <a:lumMod val="50000"/>
            </a:schemeClr>
          </a:solidFill>
        </p:spPr>
        <p:txBody>
          <a:bodyPr/>
          <a:lstStyle/>
          <a:p>
            <a:r>
              <a:rPr lang="en-GB">
                <a:solidFill>
                  <a:schemeClr val="bg1"/>
                </a:solidFill>
                <a:ea typeface="Calibri Light"/>
                <a:cs typeface="Calibri Light"/>
              </a:rPr>
              <a:t>Examples</a:t>
            </a:r>
            <a:endParaRPr lang="en-GB">
              <a:solidFill>
                <a:schemeClr val="bg1"/>
              </a:solidFill>
            </a:endParaRPr>
          </a:p>
        </p:txBody>
      </p:sp>
      <p:graphicFrame>
        <p:nvGraphicFramePr>
          <p:cNvPr id="4" name="Content Placeholder 3">
            <a:extLst>
              <a:ext uri="{FF2B5EF4-FFF2-40B4-BE49-F238E27FC236}">
                <a16:creationId xmlns:a16="http://schemas.microsoft.com/office/drawing/2014/main" id="{562FD387-1B36-AACF-1F3A-57D0FBA1AEE1}"/>
              </a:ext>
            </a:extLst>
          </p:cNvPr>
          <p:cNvGraphicFramePr>
            <a:graphicFrameLocks noGrp="1"/>
          </p:cNvGraphicFramePr>
          <p:nvPr>
            <p:ph idx="1"/>
            <p:extLst>
              <p:ext uri="{D42A27DB-BD31-4B8C-83A1-F6EECF244321}">
                <p14:modId xmlns:p14="http://schemas.microsoft.com/office/powerpoint/2010/main" val="3072625706"/>
              </p:ext>
            </p:extLst>
          </p:nvPr>
        </p:nvGraphicFramePr>
        <p:xfrm>
          <a:off x="866775" y="1825625"/>
          <a:ext cx="10487025" cy="2966715"/>
        </p:xfrm>
        <a:graphic>
          <a:graphicData uri="http://schemas.openxmlformats.org/drawingml/2006/table">
            <a:tbl>
              <a:tblPr firstRow="1" bandRow="1">
                <a:tableStyleId>{5C22544A-7EE6-4342-B048-85BDC9FD1C3A}</a:tableStyleId>
              </a:tblPr>
              <a:tblGrid>
                <a:gridCol w="3476625">
                  <a:extLst>
                    <a:ext uri="{9D8B030D-6E8A-4147-A177-3AD203B41FA5}">
                      <a16:colId xmlns:a16="http://schemas.microsoft.com/office/drawing/2014/main" val="665876550"/>
                    </a:ext>
                  </a:extLst>
                </a:gridCol>
                <a:gridCol w="3505200">
                  <a:extLst>
                    <a:ext uri="{9D8B030D-6E8A-4147-A177-3AD203B41FA5}">
                      <a16:colId xmlns:a16="http://schemas.microsoft.com/office/drawing/2014/main" val="2374255320"/>
                    </a:ext>
                  </a:extLst>
                </a:gridCol>
                <a:gridCol w="3505200">
                  <a:extLst>
                    <a:ext uri="{9D8B030D-6E8A-4147-A177-3AD203B41FA5}">
                      <a16:colId xmlns:a16="http://schemas.microsoft.com/office/drawing/2014/main" val="1141733287"/>
                    </a:ext>
                  </a:extLst>
                </a:gridCol>
              </a:tblGrid>
              <a:tr h="370840">
                <a:tc>
                  <a:txBody>
                    <a:bodyPr/>
                    <a:lstStyle/>
                    <a:p>
                      <a:endParaRPr lang="en-GB"/>
                    </a:p>
                  </a:txBody>
                  <a:tcPr/>
                </a:tc>
                <a:tc>
                  <a:txBody>
                    <a:bodyPr/>
                    <a:lstStyle/>
                    <a:p>
                      <a:r>
                        <a:rPr lang="en-GB"/>
                        <a:t>Sarah</a:t>
                      </a:r>
                    </a:p>
                  </a:txBody>
                  <a:tcPr/>
                </a:tc>
                <a:tc>
                  <a:txBody>
                    <a:bodyPr/>
                    <a:lstStyle/>
                    <a:p>
                      <a:r>
                        <a:rPr lang="en-GB"/>
                        <a:t>Peter </a:t>
                      </a:r>
                    </a:p>
                  </a:txBody>
                  <a:tcPr/>
                </a:tc>
                <a:extLst>
                  <a:ext uri="{0D108BD9-81ED-4DB2-BD59-A6C34878D82A}">
                    <a16:rowId xmlns:a16="http://schemas.microsoft.com/office/drawing/2014/main" val="1531911554"/>
                  </a:ext>
                </a:extLst>
              </a:tr>
              <a:tr h="370840">
                <a:tc>
                  <a:txBody>
                    <a:bodyPr/>
                    <a:lstStyle/>
                    <a:p>
                      <a:r>
                        <a:rPr lang="en-GB"/>
                        <a:t>Guided</a:t>
                      </a:r>
                    </a:p>
                  </a:txBody>
                  <a:tcPr/>
                </a:tc>
                <a:tc>
                  <a:txBody>
                    <a:bodyPr/>
                    <a:lstStyle/>
                    <a:p>
                      <a:r>
                        <a:rPr lang="en-GB">
                          <a:highlight>
                            <a:srgbClr val="FFFF00"/>
                          </a:highlight>
                        </a:rPr>
                        <a:t>Spanish</a:t>
                      </a:r>
                    </a:p>
                  </a:txBody>
                  <a:tcPr/>
                </a:tc>
                <a:tc>
                  <a:txBody>
                    <a:bodyPr/>
                    <a:lstStyle/>
                    <a:p>
                      <a:r>
                        <a:rPr lang="en-GB" strike="sngStrike"/>
                        <a:t>Spanish</a:t>
                      </a:r>
                    </a:p>
                  </a:txBody>
                  <a:tcPr/>
                </a:tc>
                <a:extLst>
                  <a:ext uri="{0D108BD9-81ED-4DB2-BD59-A6C34878D82A}">
                    <a16:rowId xmlns:a16="http://schemas.microsoft.com/office/drawing/2014/main" val="2736836986"/>
                  </a:ext>
                </a:extLst>
              </a:tr>
              <a:tr h="370840">
                <a:tc>
                  <a:txBody>
                    <a:bodyPr/>
                    <a:lstStyle/>
                    <a:p>
                      <a:r>
                        <a:rPr lang="en-GB"/>
                        <a:t>Guided Reserve</a:t>
                      </a:r>
                    </a:p>
                  </a:txBody>
                  <a:tcPr/>
                </a:tc>
                <a:tc>
                  <a:txBody>
                    <a:bodyPr/>
                    <a:lstStyle/>
                    <a:p>
                      <a:r>
                        <a:rPr lang="en-GB" strike="sngStrike"/>
                        <a:t>Geography</a:t>
                      </a:r>
                    </a:p>
                  </a:txBody>
                  <a:tcPr/>
                </a:tc>
                <a:tc>
                  <a:txBody>
                    <a:bodyPr/>
                    <a:lstStyle/>
                    <a:p>
                      <a:r>
                        <a:rPr lang="en-GB">
                          <a:highlight>
                            <a:srgbClr val="FFFF00"/>
                          </a:highlight>
                        </a:rPr>
                        <a:t>History</a:t>
                      </a:r>
                    </a:p>
                  </a:txBody>
                  <a:tcPr/>
                </a:tc>
                <a:extLst>
                  <a:ext uri="{0D108BD9-81ED-4DB2-BD59-A6C34878D82A}">
                    <a16:rowId xmlns:a16="http://schemas.microsoft.com/office/drawing/2014/main" val="64096905"/>
                  </a:ext>
                </a:extLst>
              </a:tr>
              <a:tr h="370840">
                <a:tc>
                  <a:txBody>
                    <a:bodyPr/>
                    <a:lstStyle/>
                    <a:p>
                      <a:r>
                        <a:rPr lang="en-GB"/>
                        <a:t>Open 1</a:t>
                      </a:r>
                    </a:p>
                  </a:txBody>
                  <a:tcPr/>
                </a:tc>
                <a:tc>
                  <a:txBody>
                    <a:bodyPr/>
                    <a:lstStyle/>
                    <a:p>
                      <a:r>
                        <a:rPr lang="en-GB">
                          <a:highlight>
                            <a:srgbClr val="FFFF00"/>
                          </a:highlight>
                        </a:rPr>
                        <a:t>Art</a:t>
                      </a:r>
                    </a:p>
                  </a:txBody>
                  <a:tcPr/>
                </a:tc>
                <a:tc>
                  <a:txBody>
                    <a:bodyPr/>
                    <a:lstStyle/>
                    <a:p>
                      <a:r>
                        <a:rPr lang="en-GB">
                          <a:highlight>
                            <a:srgbClr val="FFFF00"/>
                          </a:highlight>
                        </a:rPr>
                        <a:t>Health &amp; Social care</a:t>
                      </a:r>
                    </a:p>
                  </a:txBody>
                  <a:tcPr/>
                </a:tc>
                <a:extLst>
                  <a:ext uri="{0D108BD9-81ED-4DB2-BD59-A6C34878D82A}">
                    <a16:rowId xmlns:a16="http://schemas.microsoft.com/office/drawing/2014/main" val="3831431957"/>
                  </a:ext>
                </a:extLst>
              </a:tr>
              <a:tr h="370840">
                <a:tc>
                  <a:txBody>
                    <a:bodyPr/>
                    <a:lstStyle/>
                    <a:p>
                      <a:r>
                        <a:rPr lang="en-GB"/>
                        <a:t>Open 2</a:t>
                      </a:r>
                    </a:p>
                  </a:txBody>
                  <a:tcPr/>
                </a:tc>
                <a:tc>
                  <a:txBody>
                    <a:bodyPr/>
                    <a:lstStyle/>
                    <a:p>
                      <a:r>
                        <a:rPr lang="en-GB">
                          <a:highlight>
                            <a:srgbClr val="FFFF00"/>
                          </a:highlight>
                        </a:rPr>
                        <a:t>History</a:t>
                      </a:r>
                    </a:p>
                  </a:txBody>
                  <a:tcPr/>
                </a:tc>
                <a:tc>
                  <a:txBody>
                    <a:bodyPr/>
                    <a:lstStyle/>
                    <a:p>
                      <a:r>
                        <a:rPr lang="en-GB" strike="sngStrike"/>
                        <a:t>Art </a:t>
                      </a:r>
                    </a:p>
                  </a:txBody>
                  <a:tcPr/>
                </a:tc>
                <a:extLst>
                  <a:ext uri="{0D108BD9-81ED-4DB2-BD59-A6C34878D82A}">
                    <a16:rowId xmlns:a16="http://schemas.microsoft.com/office/drawing/2014/main" val="3833314129"/>
                  </a:ext>
                </a:extLst>
              </a:tr>
              <a:tr h="370839">
                <a:tc>
                  <a:txBody>
                    <a:bodyPr/>
                    <a:lstStyle/>
                    <a:p>
                      <a:pPr lvl="0">
                        <a:buNone/>
                      </a:pPr>
                      <a:r>
                        <a:rPr lang="en-GB"/>
                        <a:t>Open 3</a:t>
                      </a:r>
                    </a:p>
                  </a:txBody>
                  <a:tcPr/>
                </a:tc>
                <a:tc>
                  <a:txBody>
                    <a:bodyPr/>
                    <a:lstStyle/>
                    <a:p>
                      <a:pPr lvl="0">
                        <a:buNone/>
                      </a:pPr>
                      <a:r>
                        <a:rPr lang="en-GB">
                          <a:highlight>
                            <a:srgbClr val="FFFF00"/>
                          </a:highlight>
                        </a:rPr>
                        <a:t>Geography</a:t>
                      </a:r>
                    </a:p>
                  </a:txBody>
                  <a:tcPr/>
                </a:tc>
                <a:tc>
                  <a:txBody>
                    <a:bodyPr/>
                    <a:lstStyle/>
                    <a:p>
                      <a:pPr lvl="0">
                        <a:buNone/>
                      </a:pPr>
                      <a:r>
                        <a:rPr lang="en-GB">
                          <a:highlight>
                            <a:srgbClr val="FFFF00"/>
                          </a:highlight>
                        </a:rPr>
                        <a:t>Psychology</a:t>
                      </a:r>
                    </a:p>
                  </a:txBody>
                  <a:tcPr/>
                </a:tc>
                <a:extLst>
                  <a:ext uri="{0D108BD9-81ED-4DB2-BD59-A6C34878D82A}">
                    <a16:rowId xmlns:a16="http://schemas.microsoft.com/office/drawing/2014/main" val="688996228"/>
                  </a:ext>
                </a:extLst>
              </a:tr>
              <a:tr h="370838">
                <a:tc>
                  <a:txBody>
                    <a:bodyPr/>
                    <a:lstStyle/>
                    <a:p>
                      <a:pPr lvl="0">
                        <a:buNone/>
                      </a:pPr>
                      <a:r>
                        <a:rPr lang="en-GB"/>
                        <a:t>Open 4</a:t>
                      </a:r>
                    </a:p>
                  </a:txBody>
                  <a:tcPr/>
                </a:tc>
                <a:tc>
                  <a:txBody>
                    <a:bodyPr/>
                    <a:lstStyle/>
                    <a:p>
                      <a:pPr lvl="0">
                        <a:buNone/>
                      </a:pPr>
                      <a:r>
                        <a:rPr lang="en-GB" strike="sngStrike"/>
                        <a:t>Photography</a:t>
                      </a:r>
                    </a:p>
                  </a:txBody>
                  <a:tcPr/>
                </a:tc>
                <a:tc>
                  <a:txBody>
                    <a:bodyPr/>
                    <a:lstStyle/>
                    <a:p>
                      <a:pPr lvl="0">
                        <a:buNone/>
                      </a:pPr>
                      <a:r>
                        <a:rPr lang="en-GB">
                          <a:highlight>
                            <a:srgbClr val="FFFF00"/>
                          </a:highlight>
                        </a:rPr>
                        <a:t>Geography</a:t>
                      </a:r>
                    </a:p>
                  </a:txBody>
                  <a:tcPr/>
                </a:tc>
                <a:extLst>
                  <a:ext uri="{0D108BD9-81ED-4DB2-BD59-A6C34878D82A}">
                    <a16:rowId xmlns:a16="http://schemas.microsoft.com/office/drawing/2014/main" val="749652322"/>
                  </a:ext>
                </a:extLst>
              </a:tr>
              <a:tr h="370838">
                <a:tc>
                  <a:txBody>
                    <a:bodyPr/>
                    <a:lstStyle/>
                    <a:p>
                      <a:pPr lvl="0">
                        <a:buNone/>
                      </a:pPr>
                      <a:r>
                        <a:rPr lang="en-GB"/>
                        <a:t>Open 5</a:t>
                      </a:r>
                    </a:p>
                  </a:txBody>
                  <a:tcPr/>
                </a:tc>
                <a:tc>
                  <a:txBody>
                    <a:bodyPr/>
                    <a:lstStyle/>
                    <a:p>
                      <a:pPr lvl="0">
                        <a:buNone/>
                      </a:pPr>
                      <a:r>
                        <a:rPr lang="en-GB" strike="sngStrike"/>
                        <a:t>Psychology </a:t>
                      </a:r>
                    </a:p>
                  </a:txBody>
                  <a:tcPr/>
                </a:tc>
                <a:tc>
                  <a:txBody>
                    <a:bodyPr/>
                    <a:lstStyle/>
                    <a:p>
                      <a:pPr lvl="0">
                        <a:buNone/>
                      </a:pPr>
                      <a:r>
                        <a:rPr lang="en-GB" strike="sngStrike"/>
                        <a:t>P.E</a:t>
                      </a:r>
                    </a:p>
                  </a:txBody>
                  <a:tcPr/>
                </a:tc>
                <a:extLst>
                  <a:ext uri="{0D108BD9-81ED-4DB2-BD59-A6C34878D82A}">
                    <a16:rowId xmlns:a16="http://schemas.microsoft.com/office/drawing/2014/main" val="146637057"/>
                  </a:ext>
                </a:extLst>
              </a:tr>
            </a:tbl>
          </a:graphicData>
        </a:graphic>
      </p:graphicFrame>
    </p:spTree>
    <p:custDataLst>
      <p:tags r:id="rId1"/>
    </p:custDataLst>
    <p:extLst>
      <p:ext uri="{BB962C8B-B14F-4D97-AF65-F5344CB8AC3E}">
        <p14:creationId xmlns:p14="http://schemas.microsoft.com/office/powerpoint/2010/main" val="583023206"/>
      </p:ext>
    </p:extLst>
  </p:cSld>
  <p:clrMapOvr>
    <a:masterClrMapping/>
  </p:clrMapOvr>
  <mc:AlternateContent xmlns:mc="http://schemas.openxmlformats.org/markup-compatibility/2006" xmlns:p14="http://schemas.microsoft.com/office/powerpoint/2010/main">
    <mc:Choice Requires="p14">
      <p:transition spd="slow" p14:dur="2000" advTm="89634"/>
    </mc:Choice>
    <mc:Fallback xmlns="">
      <p:transition spd="slow" advTm="896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9121B-77C3-30C1-04FB-49304C2C0D8E}"/>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cs typeface="Calibri Light"/>
              </a:rPr>
              <a:t>How to make your choices</a:t>
            </a:r>
            <a:endParaRPr lang="en-GB" sz="4000">
              <a:solidFill>
                <a:srgbClr val="FFFFFF"/>
              </a:solidFill>
            </a:endParaRPr>
          </a:p>
        </p:txBody>
      </p:sp>
      <p:sp>
        <p:nvSpPr>
          <p:cNvPr id="3" name="Content Placeholder 2">
            <a:extLst>
              <a:ext uri="{FF2B5EF4-FFF2-40B4-BE49-F238E27FC236}">
                <a16:creationId xmlns:a16="http://schemas.microsoft.com/office/drawing/2014/main" id="{070EC47B-E7D8-940B-8BBF-AD851427500D}"/>
              </a:ext>
            </a:extLst>
          </p:cNvPr>
          <p:cNvSpPr>
            <a:spLocks noGrp="1"/>
          </p:cNvSpPr>
          <p:nvPr>
            <p:ph idx="1"/>
          </p:nvPr>
        </p:nvSpPr>
        <p:spPr>
          <a:xfrm>
            <a:off x="4810259" y="649480"/>
            <a:ext cx="6555347" cy="5546047"/>
          </a:xfrm>
        </p:spPr>
        <p:txBody>
          <a:bodyPr vert="horz" lIns="91440" tIns="45720" rIns="91440" bIns="45720" rtlCol="0" anchor="ctr">
            <a:normAutofit/>
          </a:bodyPr>
          <a:lstStyle/>
          <a:p>
            <a:r>
              <a:rPr lang="en-GB" sz="2000" b="1">
                <a:latin typeface="Roboto"/>
                <a:ea typeface="Roboto"/>
                <a:cs typeface="Arial"/>
              </a:rPr>
              <a:t>Consider your strengths and which subjects really interest you</a:t>
            </a:r>
            <a:endParaRPr lang="en-GB" sz="2000" b="1">
              <a:latin typeface="Roboto"/>
              <a:ea typeface="Roboto"/>
              <a:cs typeface="Calibri" panose="020F0502020204030204"/>
            </a:endParaRPr>
          </a:p>
          <a:p>
            <a:r>
              <a:rPr lang="en-GB" sz="2000" b="1">
                <a:latin typeface="Roboto"/>
                <a:ea typeface="Roboto"/>
                <a:cs typeface="Arial"/>
              </a:rPr>
              <a:t>Don’t choose a subject simply because your friends do</a:t>
            </a:r>
            <a:endParaRPr lang="en-GB" sz="2000" b="1">
              <a:latin typeface="Roboto"/>
              <a:ea typeface="Roboto"/>
              <a:cs typeface="Roboto"/>
            </a:endParaRPr>
          </a:p>
          <a:p>
            <a:r>
              <a:rPr lang="en-GB" sz="2000" b="1">
                <a:latin typeface="Roboto"/>
                <a:ea typeface="Roboto"/>
                <a:cs typeface="Arial"/>
              </a:rPr>
              <a:t>Don’t choose a subject because you like the teacher</a:t>
            </a:r>
            <a:endParaRPr lang="en-GB" sz="2000" b="1">
              <a:latin typeface="Roboto"/>
              <a:ea typeface="Roboto"/>
              <a:cs typeface="Roboto"/>
            </a:endParaRPr>
          </a:p>
          <a:p>
            <a:r>
              <a:rPr lang="en-GB" sz="2000" b="1">
                <a:latin typeface="Roboto"/>
                <a:ea typeface="Roboto"/>
                <a:cs typeface="Arial"/>
              </a:rPr>
              <a:t>Be selfish! What do you want?</a:t>
            </a:r>
            <a:endParaRPr lang="en-GB" sz="2000" b="1">
              <a:latin typeface="Roboto"/>
              <a:ea typeface="Roboto"/>
              <a:cs typeface="Roboto"/>
            </a:endParaRPr>
          </a:p>
          <a:p>
            <a:r>
              <a:rPr lang="en-GB" sz="2000" b="1">
                <a:latin typeface="Roboto"/>
                <a:ea typeface="Roboto"/>
                <a:cs typeface="Arial"/>
              </a:rPr>
              <a:t>Take advice from your subject teachers and your form tutor</a:t>
            </a:r>
            <a:endParaRPr lang="en-GB" sz="2000" b="1">
              <a:latin typeface="Roboto"/>
              <a:ea typeface="Roboto"/>
              <a:cs typeface="Roboto"/>
            </a:endParaRPr>
          </a:p>
          <a:p>
            <a:r>
              <a:rPr lang="en-GB" sz="2000" b="1">
                <a:latin typeface="Roboto"/>
                <a:ea typeface="Roboto"/>
                <a:cs typeface="Arial"/>
              </a:rPr>
              <a:t>Find out more about subjects from staff </a:t>
            </a:r>
            <a:endParaRPr lang="en-GB" sz="2000" b="1">
              <a:latin typeface="Roboto"/>
              <a:ea typeface="Roboto"/>
              <a:cs typeface="Roboto"/>
            </a:endParaRPr>
          </a:p>
          <a:p>
            <a:r>
              <a:rPr lang="en-GB" sz="2000" b="1">
                <a:latin typeface="Roboto"/>
                <a:ea typeface="Roboto"/>
                <a:cs typeface="Arial"/>
              </a:rPr>
              <a:t>Ask for help making your decision if you need it</a:t>
            </a:r>
            <a:endParaRPr lang="en-GB" sz="2000" b="1">
              <a:latin typeface="Roboto"/>
              <a:ea typeface="Roboto"/>
              <a:cs typeface="Roboto"/>
            </a:endParaRPr>
          </a:p>
          <a:p>
            <a:r>
              <a:rPr lang="en-GB" sz="2000" b="1">
                <a:latin typeface="Roboto"/>
                <a:ea typeface="Roboto"/>
                <a:cs typeface="Calibri"/>
              </a:rPr>
              <a:t>Try and get a good mix of subjects which suit your skills</a:t>
            </a:r>
          </a:p>
        </p:txBody>
      </p:sp>
    </p:spTree>
    <p:extLst>
      <p:ext uri="{BB962C8B-B14F-4D97-AF65-F5344CB8AC3E}">
        <p14:creationId xmlns:p14="http://schemas.microsoft.com/office/powerpoint/2010/main" val="3186723077"/>
      </p:ext>
    </p:extLst>
  </p:cSld>
  <p:clrMapOvr>
    <a:masterClrMapping/>
  </p:clrMapOvr>
  <mc:AlternateContent xmlns:mc="http://schemas.openxmlformats.org/markup-compatibility/2006" xmlns:p14="http://schemas.microsoft.com/office/powerpoint/2010/main">
    <mc:Choice Requires="p14">
      <p:transition spd="slow" p14:dur="2000" advTm="54940"/>
    </mc:Choice>
    <mc:Fallback xmlns="">
      <p:transition spd="slow" advTm="5494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8EFEF1F9F8354CA1ADF88E98803F26" ma:contentTypeVersion="13" ma:contentTypeDescription="Create a new document." ma:contentTypeScope="" ma:versionID="99e5ae97e925c2dc80accaaa4e5585ae">
  <xsd:schema xmlns:xsd="http://www.w3.org/2001/XMLSchema" xmlns:xs="http://www.w3.org/2001/XMLSchema" xmlns:p="http://schemas.microsoft.com/office/2006/metadata/properties" xmlns:ns2="29334664-78c9-4efa-ae02-175c618a2705" xmlns:ns3="77421cea-8243-403f-baa3-4791a9ed42f7" targetNamespace="http://schemas.microsoft.com/office/2006/metadata/properties" ma:root="true" ma:fieldsID="adde70666c67ac724b4a106f94d43e54" ns2:_="" ns3:_="">
    <xsd:import namespace="29334664-78c9-4efa-ae02-175c618a2705"/>
    <xsd:import namespace="77421cea-8243-403f-baa3-4791a9ed42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334664-78c9-4efa-ae02-175c618a27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1be7bfe-32ee-4e76-a370-101bf82a255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421cea-8243-403f-baa3-4791a9ed42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6c52399-f3ea-436b-9435-c87408bc0935}" ma:internalName="TaxCatchAll" ma:showField="CatchAllData" ma:web="77421cea-8243-403f-baa3-4791a9ed42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7421cea-8243-403f-baa3-4791a9ed42f7" xsi:nil="true"/>
    <lcf76f155ced4ddcb4097134ff3c332f xmlns="29334664-78c9-4efa-ae02-175c618a27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D0A3F9-5CBD-4F3B-864E-940C76C794A1}">
  <ds:schemaRefs>
    <ds:schemaRef ds:uri="http://schemas.microsoft.com/sharepoint/v3/contenttype/forms"/>
  </ds:schemaRefs>
</ds:datastoreItem>
</file>

<file path=customXml/itemProps2.xml><?xml version="1.0" encoding="utf-8"?>
<ds:datastoreItem xmlns:ds="http://schemas.openxmlformats.org/officeDocument/2006/customXml" ds:itemID="{4F250BFB-F27A-4CE0-801D-7297FDC32F70}">
  <ds:schemaRefs>
    <ds:schemaRef ds:uri="29334664-78c9-4efa-ae02-175c618a2705"/>
    <ds:schemaRef ds:uri="77421cea-8243-403f-baa3-4791a9ed42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C00D60-A1B7-4E7D-AA94-009B4F950760}">
  <ds:schemaRefs>
    <ds:schemaRef ds:uri="77421cea-8243-403f-baa3-4791a9ed42f7"/>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 ds:uri="29334664-78c9-4efa-ae02-175c618a2705"/>
    <ds:schemaRef ds:uri="http://purl.org/dc/term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TotalTime>
  <Words>3698</Words>
  <Application>Microsoft Office PowerPoint</Application>
  <PresentationFormat>Widescreen</PresentationFormat>
  <Paragraphs>501</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Arial</vt:lpstr>
      <vt:lpstr>Arial,Sans-Serif</vt:lpstr>
      <vt:lpstr>Calibri</vt:lpstr>
      <vt:lpstr>Calibri Light</vt:lpstr>
      <vt:lpstr>Roboto</vt:lpstr>
      <vt:lpstr>Wingdings</vt:lpstr>
      <vt:lpstr>Office Theme</vt:lpstr>
      <vt:lpstr>Options 2025-2027</vt:lpstr>
      <vt:lpstr>The Core Curriculum </vt:lpstr>
      <vt:lpstr>Options </vt:lpstr>
      <vt:lpstr>One Guided Option </vt:lpstr>
      <vt:lpstr>We offer a range of qualifications which prepare students for post 16 study</vt:lpstr>
      <vt:lpstr>Three Remaining Options </vt:lpstr>
      <vt:lpstr>To summarise – Students will study</vt:lpstr>
      <vt:lpstr>Examples</vt:lpstr>
      <vt:lpstr>How to make your choices</vt:lpstr>
      <vt:lpstr>The process </vt:lpstr>
      <vt:lpstr>What does the form look like ?</vt:lpstr>
      <vt:lpstr>Where can I find the different subjects? </vt:lpstr>
      <vt:lpstr>THANK YOU </vt:lpstr>
      <vt:lpstr>Subject – English CORE   </vt:lpstr>
      <vt:lpstr>Subject – Maths  CORE   </vt:lpstr>
      <vt:lpstr>Subject – Science  CORE   </vt:lpstr>
      <vt:lpstr>Subject – History  </vt:lpstr>
      <vt:lpstr>Subject – Geography </vt:lpstr>
      <vt:lpstr>Subject – Spanish </vt:lpstr>
      <vt:lpstr>Subject – Drama  </vt:lpstr>
      <vt:lpstr>Subject – Computer Science  </vt:lpstr>
      <vt:lpstr>Subject – Religious Studies  </vt:lpstr>
      <vt:lpstr>Subject – Sport Science </vt:lpstr>
      <vt:lpstr>Subject – Art  </vt:lpstr>
      <vt:lpstr>Subject – Music  </vt:lpstr>
      <vt:lpstr>Subject – Photography </vt:lpstr>
      <vt:lpstr>Subject – Food Technology  </vt:lpstr>
      <vt:lpstr>Subject – Resistant Materials </vt:lpstr>
      <vt:lpstr>Subject – Graphics</vt:lpstr>
      <vt:lpstr>Subject – Health &amp; Social Care  </vt:lpstr>
      <vt:lpstr>Subject – Psychology  </vt:lpstr>
      <vt:lpstr>Subject – Statistics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Options 2024-2026</dc:title>
  <dc:creator>Staff - N Mussett</dc:creator>
  <cp:lastModifiedBy>Mussett, Mr N</cp:lastModifiedBy>
  <cp:revision>2</cp:revision>
  <dcterms:created xsi:type="dcterms:W3CDTF">2024-02-26T11:29:53Z</dcterms:created>
  <dcterms:modified xsi:type="dcterms:W3CDTF">2025-03-14T09:20:02Z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0x0101000D8EFEF1F9F8354CA1ADF88E98803F26</vt:lpwstr>
  </property>
  <property fmtid="{D5CDD505-2E9C-101B-9397-08002B2CF9AE}" pid="3" name="MediaServiceImageTags">
    <vt:lpwstr/>
  </property>
</Properties>
</file>